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5" r:id="rId1"/>
  </p:sldMasterIdLst>
  <p:notesMasterIdLst>
    <p:notesMasterId r:id="rId11"/>
  </p:notesMasterIdLst>
  <p:sldIdLst>
    <p:sldId id="256" r:id="rId2"/>
    <p:sldId id="258" r:id="rId3"/>
    <p:sldId id="304" r:id="rId4"/>
    <p:sldId id="305" r:id="rId5"/>
    <p:sldId id="261" r:id="rId6"/>
    <p:sldId id="306" r:id="rId7"/>
    <p:sldId id="260" r:id="rId8"/>
    <p:sldId id="308" r:id="rId9"/>
    <p:sldId id="281" r:id="rId1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94E6"/>
    <a:srgbClr val="B7B7B7"/>
    <a:srgbClr val="092241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D2209E95-5CCE-416B-A9CA-DD5E0C76ADF5}">
  <a:tblStyle styleId="{D2209E95-5CCE-416B-A9CA-DD5E0C76ADF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-654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503050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5188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5350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1dfe0b786a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7" name="Google Shape;527;g1dfe0b786a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1dfe0b786a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7" name="Google Shape;527;g1dfe0b786a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90261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54ff9c4cb4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3" name="Google Shape;513;g54ff9c4cb4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18935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g1336c2bb6c6_1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5" name="Google Shape;1035;g1336c2bb6c6_1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5" y="539500"/>
            <a:ext cx="4807500" cy="20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3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3225" y="2733950"/>
            <a:ext cx="2237400" cy="6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1600">
                <a:latin typeface="Manrope"/>
                <a:ea typeface="Manrope"/>
                <a:cs typeface="Manrope"/>
                <a:sym typeface="Manrop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1" name="Google Shape;11;p2"/>
          <p:cNvSpPr>
            <a:spLocks noGrp="1"/>
          </p:cNvSpPr>
          <p:nvPr>
            <p:ph type="pic" idx="2"/>
          </p:nvPr>
        </p:nvSpPr>
        <p:spPr>
          <a:xfrm>
            <a:off x="5654925" y="1312525"/>
            <a:ext cx="2852100" cy="2852100"/>
          </a:xfrm>
          <a:prstGeom prst="ellipse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733575" y="1967900"/>
            <a:ext cx="4410900" cy="136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789425" y="539500"/>
            <a:ext cx="1046700" cy="13353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733575" y="3376700"/>
            <a:ext cx="2770800" cy="7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>
            <a:spLocks noGrp="1"/>
          </p:cNvSpPr>
          <p:nvPr>
            <p:ph type="pic" idx="3"/>
          </p:nvPr>
        </p:nvSpPr>
        <p:spPr>
          <a:xfrm>
            <a:off x="5397500" y="1055100"/>
            <a:ext cx="3033300" cy="3033300"/>
          </a:xfrm>
          <a:prstGeom prst="ellipse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  <p:grpSp>
        <p:nvGrpSpPr>
          <p:cNvPr id="17" name="Google Shape;17;p3"/>
          <p:cNvGrpSpPr/>
          <p:nvPr/>
        </p:nvGrpSpPr>
        <p:grpSpPr>
          <a:xfrm>
            <a:off x="3660304" y="399825"/>
            <a:ext cx="1309796" cy="257750"/>
            <a:chOff x="-6337521" y="4362225"/>
            <a:chExt cx="1309796" cy="257750"/>
          </a:xfrm>
        </p:grpSpPr>
        <p:sp>
          <p:nvSpPr>
            <p:cNvPr id="18" name="Google Shape;18;p3"/>
            <p:cNvSpPr/>
            <p:nvPr/>
          </p:nvSpPr>
          <p:spPr>
            <a:xfrm>
              <a:off x="-5917975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-5713862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-5509750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-5305637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-5101525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-6337521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-6133409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-5929296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-5725184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-5521071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13"/>
          <p:cNvSpPr txBox="1">
            <a:spLocks noGrp="1"/>
          </p:cNvSpPr>
          <p:nvPr>
            <p:ph type="subTitle" idx="1"/>
          </p:nvPr>
        </p:nvSpPr>
        <p:spPr>
          <a:xfrm>
            <a:off x="1578601" y="2296975"/>
            <a:ext cx="230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3"/>
          <p:cNvSpPr txBox="1">
            <a:spLocks noGrp="1"/>
          </p:cNvSpPr>
          <p:nvPr>
            <p:ph type="subTitle" idx="2"/>
          </p:nvPr>
        </p:nvSpPr>
        <p:spPr>
          <a:xfrm>
            <a:off x="1578601" y="3954230"/>
            <a:ext cx="230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13"/>
          <p:cNvSpPr txBox="1">
            <a:spLocks noGrp="1"/>
          </p:cNvSpPr>
          <p:nvPr>
            <p:ph type="subTitle" idx="3"/>
          </p:nvPr>
        </p:nvSpPr>
        <p:spPr>
          <a:xfrm>
            <a:off x="5534500" y="3954200"/>
            <a:ext cx="230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3"/>
          <p:cNvSpPr txBox="1">
            <a:spLocks noGrp="1"/>
          </p:cNvSpPr>
          <p:nvPr>
            <p:ph type="subTitle" idx="4"/>
          </p:nvPr>
        </p:nvSpPr>
        <p:spPr>
          <a:xfrm>
            <a:off x="5534500" y="2296975"/>
            <a:ext cx="230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13"/>
          <p:cNvSpPr txBox="1">
            <a:spLocks noGrp="1"/>
          </p:cNvSpPr>
          <p:nvPr>
            <p:ph type="title" idx="5" hasCustomPrompt="1"/>
          </p:nvPr>
        </p:nvSpPr>
        <p:spPr>
          <a:xfrm>
            <a:off x="796200" y="1633675"/>
            <a:ext cx="707400" cy="12360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5" name="Google Shape;165;p13"/>
          <p:cNvSpPr txBox="1">
            <a:spLocks noGrp="1"/>
          </p:cNvSpPr>
          <p:nvPr>
            <p:ph type="title" idx="6" hasCustomPrompt="1"/>
          </p:nvPr>
        </p:nvSpPr>
        <p:spPr>
          <a:xfrm>
            <a:off x="4750950" y="3290775"/>
            <a:ext cx="707400" cy="12360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6" name="Google Shape;166;p13"/>
          <p:cNvSpPr txBox="1">
            <a:spLocks noGrp="1"/>
          </p:cNvSpPr>
          <p:nvPr>
            <p:ph type="title" idx="7" hasCustomPrompt="1"/>
          </p:nvPr>
        </p:nvSpPr>
        <p:spPr>
          <a:xfrm>
            <a:off x="796200" y="3290900"/>
            <a:ext cx="707400" cy="12360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7" name="Google Shape;167;p13"/>
          <p:cNvSpPr txBox="1">
            <a:spLocks noGrp="1"/>
          </p:cNvSpPr>
          <p:nvPr>
            <p:ph type="title" idx="8" hasCustomPrompt="1"/>
          </p:nvPr>
        </p:nvSpPr>
        <p:spPr>
          <a:xfrm>
            <a:off x="4750950" y="1633575"/>
            <a:ext cx="707400" cy="12360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8" name="Google Shape;168;p13"/>
          <p:cNvSpPr txBox="1">
            <a:spLocks noGrp="1"/>
          </p:cNvSpPr>
          <p:nvPr>
            <p:ph type="subTitle" idx="9"/>
          </p:nvPr>
        </p:nvSpPr>
        <p:spPr>
          <a:xfrm>
            <a:off x="1578600" y="1633675"/>
            <a:ext cx="2309700" cy="73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000" b="1"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69" name="Google Shape;169;p13"/>
          <p:cNvSpPr txBox="1">
            <a:spLocks noGrp="1"/>
          </p:cNvSpPr>
          <p:nvPr>
            <p:ph type="subTitle" idx="13"/>
          </p:nvPr>
        </p:nvSpPr>
        <p:spPr>
          <a:xfrm>
            <a:off x="1578600" y="3290939"/>
            <a:ext cx="2309700" cy="73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000" b="1"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70" name="Google Shape;170;p13"/>
          <p:cNvSpPr txBox="1">
            <a:spLocks noGrp="1"/>
          </p:cNvSpPr>
          <p:nvPr>
            <p:ph type="subTitle" idx="14"/>
          </p:nvPr>
        </p:nvSpPr>
        <p:spPr>
          <a:xfrm>
            <a:off x="5534500" y="3290901"/>
            <a:ext cx="2309700" cy="73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000" b="1"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71" name="Google Shape;171;p13"/>
          <p:cNvSpPr txBox="1">
            <a:spLocks noGrp="1"/>
          </p:cNvSpPr>
          <p:nvPr>
            <p:ph type="subTitle" idx="15"/>
          </p:nvPr>
        </p:nvSpPr>
        <p:spPr>
          <a:xfrm>
            <a:off x="5534500" y="1633675"/>
            <a:ext cx="2309700" cy="73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000" b="1"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grpSp>
        <p:nvGrpSpPr>
          <p:cNvPr id="172" name="Google Shape;172;p13"/>
          <p:cNvGrpSpPr/>
          <p:nvPr/>
        </p:nvGrpSpPr>
        <p:grpSpPr>
          <a:xfrm>
            <a:off x="7527475" y="-437123"/>
            <a:ext cx="2304049" cy="2076084"/>
            <a:chOff x="7527475" y="-437123"/>
            <a:chExt cx="2304049" cy="2076084"/>
          </a:xfrm>
        </p:grpSpPr>
        <p:sp>
          <p:nvSpPr>
            <p:cNvPr id="173" name="Google Shape;173;p13"/>
            <p:cNvSpPr/>
            <p:nvPr/>
          </p:nvSpPr>
          <p:spPr>
            <a:xfrm rot="-5400000" flipH="1">
              <a:off x="7653475" y="-58150"/>
              <a:ext cx="1554600" cy="1548600"/>
            </a:xfrm>
            <a:prstGeom prst="rtTriangl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4" name="Google Shape;174;p13"/>
            <p:cNvGrpSpPr/>
            <p:nvPr/>
          </p:nvGrpSpPr>
          <p:grpSpPr>
            <a:xfrm>
              <a:off x="7527475" y="-190576"/>
              <a:ext cx="2304049" cy="1829537"/>
              <a:chOff x="7267300" y="-366311"/>
              <a:chExt cx="2304049" cy="1829537"/>
            </a:xfrm>
          </p:grpSpPr>
          <p:sp>
            <p:nvSpPr>
              <p:cNvPr id="175" name="Google Shape;175;p13"/>
              <p:cNvSpPr/>
              <p:nvPr/>
            </p:nvSpPr>
            <p:spPr>
              <a:xfrm rot="2699366" flipH="1">
                <a:off x="8496503" y="490078"/>
                <a:ext cx="1150392" cy="262619"/>
              </a:xfrm>
              <a:prstGeom prst="roundRect">
                <a:avLst>
                  <a:gd name="adj" fmla="val 5000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13"/>
              <p:cNvSpPr/>
              <p:nvPr/>
            </p:nvSpPr>
            <p:spPr>
              <a:xfrm>
                <a:off x="7719598" y="153426"/>
                <a:ext cx="1309800" cy="1309800"/>
              </a:xfrm>
              <a:prstGeom prst="ellipse">
                <a:avLst/>
              </a:prstGeom>
              <a:noFill/>
              <a:ln w="9525" cap="flat" cmpd="sng">
                <a:solidFill>
                  <a:schemeClr val="lt1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13"/>
              <p:cNvSpPr/>
              <p:nvPr/>
            </p:nvSpPr>
            <p:spPr>
              <a:xfrm rot="2699336" flipH="1">
                <a:off x="7177884" y="-7536"/>
                <a:ext cx="1098632" cy="20195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8" name="Google Shape;178;p13"/>
            <p:cNvSpPr/>
            <p:nvPr/>
          </p:nvSpPr>
          <p:spPr>
            <a:xfrm rot="2700000">
              <a:off x="7775558" y="-183425"/>
              <a:ext cx="770464" cy="127703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4"/>
          <p:cNvSpPr txBox="1">
            <a:spLocks noGrp="1"/>
          </p:cNvSpPr>
          <p:nvPr>
            <p:ph type="title"/>
          </p:nvPr>
        </p:nvSpPr>
        <p:spPr>
          <a:xfrm>
            <a:off x="713225" y="4090900"/>
            <a:ext cx="46209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81" name="Google Shape;181;p14"/>
          <p:cNvSpPr txBox="1">
            <a:spLocks noGrp="1"/>
          </p:cNvSpPr>
          <p:nvPr>
            <p:ph type="subTitle" idx="1"/>
          </p:nvPr>
        </p:nvSpPr>
        <p:spPr>
          <a:xfrm>
            <a:off x="713225" y="1207500"/>
            <a:ext cx="4620900" cy="277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182" name="Google Shape;182;p14"/>
          <p:cNvGrpSpPr/>
          <p:nvPr/>
        </p:nvGrpSpPr>
        <p:grpSpPr>
          <a:xfrm>
            <a:off x="6011304" y="4511176"/>
            <a:ext cx="1309796" cy="257750"/>
            <a:chOff x="-6337521" y="4362225"/>
            <a:chExt cx="1309796" cy="257750"/>
          </a:xfrm>
        </p:grpSpPr>
        <p:sp>
          <p:nvSpPr>
            <p:cNvPr id="183" name="Google Shape;183;p14"/>
            <p:cNvSpPr/>
            <p:nvPr/>
          </p:nvSpPr>
          <p:spPr>
            <a:xfrm>
              <a:off x="-5917975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14"/>
            <p:cNvSpPr/>
            <p:nvPr/>
          </p:nvSpPr>
          <p:spPr>
            <a:xfrm>
              <a:off x="-5713862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4"/>
            <p:cNvSpPr/>
            <p:nvPr/>
          </p:nvSpPr>
          <p:spPr>
            <a:xfrm>
              <a:off x="-5509750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4"/>
            <p:cNvSpPr/>
            <p:nvPr/>
          </p:nvSpPr>
          <p:spPr>
            <a:xfrm>
              <a:off x="-5305637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4"/>
            <p:cNvSpPr/>
            <p:nvPr/>
          </p:nvSpPr>
          <p:spPr>
            <a:xfrm>
              <a:off x="-5101525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4"/>
            <p:cNvSpPr/>
            <p:nvPr/>
          </p:nvSpPr>
          <p:spPr>
            <a:xfrm>
              <a:off x="-6337521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4"/>
            <p:cNvSpPr/>
            <p:nvPr/>
          </p:nvSpPr>
          <p:spPr>
            <a:xfrm>
              <a:off x="-6133409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14"/>
            <p:cNvSpPr/>
            <p:nvPr/>
          </p:nvSpPr>
          <p:spPr>
            <a:xfrm>
              <a:off x="-5929296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4"/>
            <p:cNvSpPr/>
            <p:nvPr/>
          </p:nvSpPr>
          <p:spPr>
            <a:xfrm>
              <a:off x="-5725184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4"/>
            <p:cNvSpPr/>
            <p:nvPr/>
          </p:nvSpPr>
          <p:spPr>
            <a:xfrm>
              <a:off x="-5521071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2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46326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5400"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94" name="Google Shape;394;p24"/>
          <p:cNvSpPr txBox="1">
            <a:spLocks noGrp="1"/>
          </p:cNvSpPr>
          <p:nvPr>
            <p:ph type="subTitle" idx="1"/>
          </p:nvPr>
        </p:nvSpPr>
        <p:spPr>
          <a:xfrm>
            <a:off x="713225" y="1797375"/>
            <a:ext cx="4632600" cy="105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24"/>
          <p:cNvSpPr>
            <a:spLocks noGrp="1"/>
          </p:cNvSpPr>
          <p:nvPr>
            <p:ph type="pic" idx="2"/>
          </p:nvPr>
        </p:nvSpPr>
        <p:spPr>
          <a:xfrm>
            <a:off x="5397500" y="1055100"/>
            <a:ext cx="3033300" cy="3033300"/>
          </a:xfrm>
          <a:prstGeom prst="ellipse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  <p:grpSp>
        <p:nvGrpSpPr>
          <p:cNvPr id="396" name="Google Shape;396;p24"/>
          <p:cNvGrpSpPr/>
          <p:nvPr/>
        </p:nvGrpSpPr>
        <p:grpSpPr>
          <a:xfrm>
            <a:off x="5143404" y="399825"/>
            <a:ext cx="1309796" cy="257750"/>
            <a:chOff x="-6337521" y="4362225"/>
            <a:chExt cx="1309796" cy="257750"/>
          </a:xfrm>
        </p:grpSpPr>
        <p:sp>
          <p:nvSpPr>
            <p:cNvPr id="397" name="Google Shape;397;p24"/>
            <p:cNvSpPr/>
            <p:nvPr/>
          </p:nvSpPr>
          <p:spPr>
            <a:xfrm>
              <a:off x="-5917975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4"/>
            <p:cNvSpPr/>
            <p:nvPr/>
          </p:nvSpPr>
          <p:spPr>
            <a:xfrm>
              <a:off x="-5713862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4"/>
            <p:cNvSpPr/>
            <p:nvPr/>
          </p:nvSpPr>
          <p:spPr>
            <a:xfrm>
              <a:off x="-5509750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4"/>
            <p:cNvSpPr/>
            <p:nvPr/>
          </p:nvSpPr>
          <p:spPr>
            <a:xfrm>
              <a:off x="-5305637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4"/>
            <p:cNvSpPr/>
            <p:nvPr/>
          </p:nvSpPr>
          <p:spPr>
            <a:xfrm>
              <a:off x="-5101525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4"/>
            <p:cNvSpPr/>
            <p:nvPr/>
          </p:nvSpPr>
          <p:spPr>
            <a:xfrm>
              <a:off x="-6337521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4"/>
            <p:cNvSpPr/>
            <p:nvPr/>
          </p:nvSpPr>
          <p:spPr>
            <a:xfrm>
              <a:off x="-6133409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4"/>
            <p:cNvSpPr/>
            <p:nvPr/>
          </p:nvSpPr>
          <p:spPr>
            <a:xfrm>
              <a:off x="-5929296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4"/>
            <p:cNvSpPr/>
            <p:nvPr/>
          </p:nvSpPr>
          <p:spPr>
            <a:xfrm>
              <a:off x="-5725184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4"/>
            <p:cNvSpPr/>
            <p:nvPr/>
          </p:nvSpPr>
          <p:spPr>
            <a:xfrm>
              <a:off x="-5521071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7" name="Google Shape;407;p24"/>
          <p:cNvSpPr txBox="1"/>
          <p:nvPr/>
        </p:nvSpPr>
        <p:spPr>
          <a:xfrm>
            <a:off x="713225" y="3644075"/>
            <a:ext cx="3605100" cy="6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CREDITS:</a:t>
            </a:r>
            <a:r>
              <a:rPr lang="en" sz="10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 This presentation template was created by </a:t>
            </a:r>
            <a:r>
              <a:rPr lang="en" sz="1000" b="1" u="sng">
                <a:solidFill>
                  <a:schemeClr val="hlink"/>
                </a:solidFill>
                <a:latin typeface="Manrope"/>
                <a:ea typeface="Manrope"/>
                <a:cs typeface="Manrope"/>
                <a:sym typeface="Manrope"/>
                <a:hlinkClick r:id="rId2"/>
              </a:rPr>
              <a:t>Slidesgo</a:t>
            </a:r>
            <a:r>
              <a:rPr lang="en" sz="10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, and includes icons by </a:t>
            </a:r>
            <a:r>
              <a:rPr lang="en" sz="1000" b="1" u="sng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, and infographics &amp; images by </a:t>
            </a:r>
            <a:r>
              <a:rPr lang="en" sz="1000" b="1" u="sng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000" u="sng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endParaRPr sz="1000" b="1" u="sng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" name="Google Shape;409;p25"/>
          <p:cNvGrpSpPr/>
          <p:nvPr/>
        </p:nvGrpSpPr>
        <p:grpSpPr>
          <a:xfrm>
            <a:off x="7267300" y="-374475"/>
            <a:ext cx="2456449" cy="5138686"/>
            <a:chOff x="7267300" y="-374475"/>
            <a:chExt cx="2456449" cy="5138686"/>
          </a:xfrm>
        </p:grpSpPr>
        <p:grpSp>
          <p:nvGrpSpPr>
            <p:cNvPr id="410" name="Google Shape;410;p25"/>
            <p:cNvGrpSpPr/>
            <p:nvPr/>
          </p:nvGrpSpPr>
          <p:grpSpPr>
            <a:xfrm>
              <a:off x="7432804" y="4506461"/>
              <a:ext cx="1309796" cy="257750"/>
              <a:chOff x="-6337521" y="4362225"/>
              <a:chExt cx="1309796" cy="257750"/>
            </a:xfrm>
          </p:grpSpPr>
          <p:sp>
            <p:nvSpPr>
              <p:cNvPr id="411" name="Google Shape;411;p25"/>
              <p:cNvSpPr/>
              <p:nvPr/>
            </p:nvSpPr>
            <p:spPr>
              <a:xfrm>
                <a:off x="-5917975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25"/>
              <p:cNvSpPr/>
              <p:nvPr/>
            </p:nvSpPr>
            <p:spPr>
              <a:xfrm>
                <a:off x="-5713862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25"/>
              <p:cNvSpPr/>
              <p:nvPr/>
            </p:nvSpPr>
            <p:spPr>
              <a:xfrm>
                <a:off x="-5509750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25"/>
              <p:cNvSpPr/>
              <p:nvPr/>
            </p:nvSpPr>
            <p:spPr>
              <a:xfrm>
                <a:off x="-5305637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25"/>
              <p:cNvSpPr/>
              <p:nvPr/>
            </p:nvSpPr>
            <p:spPr>
              <a:xfrm>
                <a:off x="-5101525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25"/>
              <p:cNvSpPr/>
              <p:nvPr/>
            </p:nvSpPr>
            <p:spPr>
              <a:xfrm>
                <a:off x="-6337521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25"/>
              <p:cNvSpPr/>
              <p:nvPr/>
            </p:nvSpPr>
            <p:spPr>
              <a:xfrm>
                <a:off x="-6133409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25"/>
              <p:cNvSpPr/>
              <p:nvPr/>
            </p:nvSpPr>
            <p:spPr>
              <a:xfrm>
                <a:off x="-5929296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25"/>
              <p:cNvSpPr/>
              <p:nvPr/>
            </p:nvSpPr>
            <p:spPr>
              <a:xfrm>
                <a:off x="-5725184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25"/>
              <p:cNvSpPr/>
              <p:nvPr/>
            </p:nvSpPr>
            <p:spPr>
              <a:xfrm>
                <a:off x="-5521071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1" name="Google Shape;421;p25"/>
            <p:cNvGrpSpPr/>
            <p:nvPr/>
          </p:nvGrpSpPr>
          <p:grpSpPr>
            <a:xfrm>
              <a:off x="7267300" y="-374475"/>
              <a:ext cx="2456449" cy="1917411"/>
              <a:chOff x="7267300" y="-366311"/>
              <a:chExt cx="2456449" cy="1917411"/>
            </a:xfrm>
          </p:grpSpPr>
          <p:sp>
            <p:nvSpPr>
              <p:cNvPr id="422" name="Google Shape;422;p25"/>
              <p:cNvSpPr/>
              <p:nvPr/>
            </p:nvSpPr>
            <p:spPr>
              <a:xfrm rot="-5400000" flipH="1">
                <a:off x="7653475" y="-500"/>
                <a:ext cx="1554600" cy="1548600"/>
              </a:xfrm>
              <a:prstGeom prst="rtTriangl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25"/>
              <p:cNvSpPr/>
              <p:nvPr/>
            </p:nvSpPr>
            <p:spPr>
              <a:xfrm rot="2699366" flipH="1">
                <a:off x="8648903" y="642478"/>
                <a:ext cx="1150392" cy="262619"/>
              </a:xfrm>
              <a:prstGeom prst="roundRect">
                <a:avLst>
                  <a:gd name="adj" fmla="val 5000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25"/>
              <p:cNvSpPr/>
              <p:nvPr/>
            </p:nvSpPr>
            <p:spPr>
              <a:xfrm>
                <a:off x="7719598" y="153426"/>
                <a:ext cx="1309800" cy="1309800"/>
              </a:xfrm>
              <a:prstGeom prst="ellipse">
                <a:avLst/>
              </a:prstGeom>
              <a:noFill/>
              <a:ln w="9525" cap="flat" cmpd="sng">
                <a:solidFill>
                  <a:schemeClr val="lt1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25"/>
              <p:cNvSpPr/>
              <p:nvPr/>
            </p:nvSpPr>
            <p:spPr>
              <a:xfrm rot="2699336" flipH="1">
                <a:off x="7177884" y="-7536"/>
                <a:ext cx="1098632" cy="20195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7" name="Google Shape;427;p26"/>
          <p:cNvGrpSpPr/>
          <p:nvPr/>
        </p:nvGrpSpPr>
        <p:grpSpPr>
          <a:xfrm>
            <a:off x="7267300" y="387525"/>
            <a:ext cx="2456449" cy="5138686"/>
            <a:chOff x="7267300" y="387525"/>
            <a:chExt cx="2456449" cy="5138686"/>
          </a:xfrm>
        </p:grpSpPr>
        <p:grpSp>
          <p:nvGrpSpPr>
            <p:cNvPr id="428" name="Google Shape;428;p26"/>
            <p:cNvGrpSpPr/>
            <p:nvPr/>
          </p:nvGrpSpPr>
          <p:grpSpPr>
            <a:xfrm rot="10800000" flipH="1">
              <a:off x="7432804" y="387525"/>
              <a:ext cx="1309796" cy="257750"/>
              <a:chOff x="-6337521" y="4362225"/>
              <a:chExt cx="1309796" cy="257750"/>
            </a:xfrm>
          </p:grpSpPr>
          <p:sp>
            <p:nvSpPr>
              <p:cNvPr id="429" name="Google Shape;429;p26"/>
              <p:cNvSpPr/>
              <p:nvPr/>
            </p:nvSpPr>
            <p:spPr>
              <a:xfrm>
                <a:off x="-5917975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26"/>
              <p:cNvSpPr/>
              <p:nvPr/>
            </p:nvSpPr>
            <p:spPr>
              <a:xfrm>
                <a:off x="-5713862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26"/>
              <p:cNvSpPr/>
              <p:nvPr/>
            </p:nvSpPr>
            <p:spPr>
              <a:xfrm>
                <a:off x="-5509750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26"/>
              <p:cNvSpPr/>
              <p:nvPr/>
            </p:nvSpPr>
            <p:spPr>
              <a:xfrm>
                <a:off x="-5305637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26"/>
              <p:cNvSpPr/>
              <p:nvPr/>
            </p:nvSpPr>
            <p:spPr>
              <a:xfrm>
                <a:off x="-5101525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26"/>
              <p:cNvSpPr/>
              <p:nvPr/>
            </p:nvSpPr>
            <p:spPr>
              <a:xfrm>
                <a:off x="-6337521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26"/>
              <p:cNvSpPr/>
              <p:nvPr/>
            </p:nvSpPr>
            <p:spPr>
              <a:xfrm>
                <a:off x="-6133409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436;p26"/>
              <p:cNvSpPr/>
              <p:nvPr/>
            </p:nvSpPr>
            <p:spPr>
              <a:xfrm>
                <a:off x="-5929296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437;p26"/>
              <p:cNvSpPr/>
              <p:nvPr/>
            </p:nvSpPr>
            <p:spPr>
              <a:xfrm>
                <a:off x="-5725184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26"/>
              <p:cNvSpPr/>
              <p:nvPr/>
            </p:nvSpPr>
            <p:spPr>
              <a:xfrm>
                <a:off x="-5521071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9" name="Google Shape;439;p26"/>
            <p:cNvGrpSpPr/>
            <p:nvPr/>
          </p:nvGrpSpPr>
          <p:grpSpPr>
            <a:xfrm rot="10800000" flipH="1">
              <a:off x="7267300" y="3608800"/>
              <a:ext cx="2456449" cy="1917411"/>
              <a:chOff x="7267300" y="-366311"/>
              <a:chExt cx="2456449" cy="1917411"/>
            </a:xfrm>
          </p:grpSpPr>
          <p:sp>
            <p:nvSpPr>
              <p:cNvPr id="440" name="Google Shape;440;p26"/>
              <p:cNvSpPr/>
              <p:nvPr/>
            </p:nvSpPr>
            <p:spPr>
              <a:xfrm rot="-5400000" flipH="1">
                <a:off x="7653475" y="-500"/>
                <a:ext cx="1554600" cy="1548600"/>
              </a:xfrm>
              <a:prstGeom prst="rtTriangl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26"/>
              <p:cNvSpPr/>
              <p:nvPr/>
            </p:nvSpPr>
            <p:spPr>
              <a:xfrm rot="2699366" flipH="1">
                <a:off x="8648903" y="642478"/>
                <a:ext cx="1150392" cy="262619"/>
              </a:xfrm>
              <a:prstGeom prst="roundRect">
                <a:avLst>
                  <a:gd name="adj" fmla="val 5000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26"/>
              <p:cNvSpPr/>
              <p:nvPr/>
            </p:nvSpPr>
            <p:spPr>
              <a:xfrm>
                <a:off x="7719598" y="153426"/>
                <a:ext cx="1309800" cy="1309800"/>
              </a:xfrm>
              <a:prstGeom prst="ellipse">
                <a:avLst/>
              </a:prstGeom>
              <a:noFill/>
              <a:ln w="9525" cap="flat" cmpd="sng">
                <a:solidFill>
                  <a:schemeClr val="lt1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26"/>
              <p:cNvSpPr/>
              <p:nvPr/>
            </p:nvSpPr>
            <p:spPr>
              <a:xfrm rot="2699336" flipH="1">
                <a:off x="7177884" y="-7536"/>
                <a:ext cx="1098632" cy="20195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●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○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■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●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○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■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●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○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■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8" r:id="rId3"/>
    <p:sldLayoutId id="2147483659" r:id="rId4"/>
    <p:sldLayoutId id="2147483660" r:id="rId5"/>
    <p:sldLayoutId id="2147483670" r:id="rId6"/>
    <p:sldLayoutId id="2147483671" r:id="rId7"/>
    <p:sldLayoutId id="2147483672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0"/>
          <p:cNvSpPr txBox="1">
            <a:spLocks noGrp="1"/>
          </p:cNvSpPr>
          <p:nvPr>
            <p:ph type="ctrTitle"/>
          </p:nvPr>
        </p:nvSpPr>
        <p:spPr>
          <a:xfrm>
            <a:off x="515331" y="1338071"/>
            <a:ext cx="4807500" cy="20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0" dirty="0" smtClean="0">
                <a:latin typeface="+mj-lt"/>
                <a:sym typeface="Archivo Black"/>
              </a:rPr>
              <a:t>Оплата проезда </a:t>
            </a:r>
            <a:br>
              <a:rPr lang="ru-RU" b="0" dirty="0" smtClean="0">
                <a:latin typeface="+mj-lt"/>
                <a:sym typeface="Archivo Black"/>
              </a:rPr>
            </a:br>
            <a:r>
              <a:rPr lang="ru-RU" b="0" dirty="0" smtClean="0">
                <a:latin typeface="+mj-lt"/>
                <a:sym typeface="Archivo Black"/>
              </a:rPr>
              <a:t>в транспорте </a:t>
            </a:r>
            <a:br>
              <a:rPr lang="ru-RU" b="0" dirty="0" smtClean="0">
                <a:latin typeface="+mj-lt"/>
                <a:sym typeface="Archivo Black"/>
              </a:rPr>
            </a:br>
            <a:r>
              <a:rPr lang="ru-RU" b="0" dirty="0" smtClean="0">
                <a:latin typeface="+mj-lt"/>
                <a:sym typeface="Archivo Black"/>
              </a:rPr>
              <a:t>Санкт-Петербурга</a:t>
            </a:r>
            <a:endParaRPr dirty="0">
              <a:latin typeface="+mj-lt"/>
              <a:ea typeface="Archivo"/>
              <a:cs typeface="Archivo"/>
              <a:sym typeface="Archivo"/>
            </a:endParaRPr>
          </a:p>
        </p:txBody>
      </p:sp>
      <p:grpSp>
        <p:nvGrpSpPr>
          <p:cNvPr id="456" name="Google Shape;456;p30"/>
          <p:cNvGrpSpPr/>
          <p:nvPr/>
        </p:nvGrpSpPr>
        <p:grpSpPr>
          <a:xfrm>
            <a:off x="4714200" y="683716"/>
            <a:ext cx="4429800" cy="4466709"/>
            <a:chOff x="4714200" y="683716"/>
            <a:chExt cx="4429800" cy="4466709"/>
          </a:xfrm>
        </p:grpSpPr>
        <p:sp>
          <p:nvSpPr>
            <p:cNvPr id="457" name="Google Shape;457;p30"/>
            <p:cNvSpPr/>
            <p:nvPr/>
          </p:nvSpPr>
          <p:spPr>
            <a:xfrm flipH="1">
              <a:off x="4714200" y="783325"/>
              <a:ext cx="4429800" cy="4367100"/>
            </a:xfrm>
            <a:prstGeom prst="rtTriangl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0"/>
            <p:cNvSpPr/>
            <p:nvPr/>
          </p:nvSpPr>
          <p:spPr>
            <a:xfrm rot="-2700000">
              <a:off x="7675121" y="1303413"/>
              <a:ext cx="996172" cy="114976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0"/>
            <p:cNvSpPr/>
            <p:nvPr/>
          </p:nvSpPr>
          <p:spPr>
            <a:xfrm rot="-2699590">
              <a:off x="4984509" y="3275203"/>
              <a:ext cx="1780000" cy="326683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0"/>
            <p:cNvSpPr/>
            <p:nvPr/>
          </p:nvSpPr>
          <p:spPr>
            <a:xfrm rot="-2699590">
              <a:off x="7108289" y="2092651"/>
              <a:ext cx="1780000" cy="326683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0"/>
            <p:cNvSpPr/>
            <p:nvPr/>
          </p:nvSpPr>
          <p:spPr>
            <a:xfrm rot="-2699590">
              <a:off x="6792716" y="1243005"/>
              <a:ext cx="1780000" cy="477721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0"/>
            <p:cNvSpPr/>
            <p:nvPr/>
          </p:nvSpPr>
          <p:spPr>
            <a:xfrm rot="-2699590">
              <a:off x="5127485" y="3849460"/>
              <a:ext cx="1780000" cy="477721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3" name="Google Shape;463;p30"/>
          <p:cNvGrpSpPr/>
          <p:nvPr/>
        </p:nvGrpSpPr>
        <p:grpSpPr>
          <a:xfrm>
            <a:off x="2669704" y="4362225"/>
            <a:ext cx="1309796" cy="257750"/>
            <a:chOff x="-6337521" y="4362225"/>
            <a:chExt cx="1309796" cy="257750"/>
          </a:xfrm>
        </p:grpSpPr>
        <p:sp>
          <p:nvSpPr>
            <p:cNvPr id="464" name="Google Shape;464;p30"/>
            <p:cNvSpPr/>
            <p:nvPr/>
          </p:nvSpPr>
          <p:spPr>
            <a:xfrm>
              <a:off x="-5917975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0"/>
            <p:cNvSpPr/>
            <p:nvPr/>
          </p:nvSpPr>
          <p:spPr>
            <a:xfrm>
              <a:off x="-5713862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0"/>
            <p:cNvSpPr/>
            <p:nvPr/>
          </p:nvSpPr>
          <p:spPr>
            <a:xfrm>
              <a:off x="-5509750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0"/>
            <p:cNvSpPr/>
            <p:nvPr/>
          </p:nvSpPr>
          <p:spPr>
            <a:xfrm>
              <a:off x="-5305637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0"/>
            <p:cNvSpPr/>
            <p:nvPr/>
          </p:nvSpPr>
          <p:spPr>
            <a:xfrm>
              <a:off x="-5101525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0"/>
            <p:cNvSpPr/>
            <p:nvPr/>
          </p:nvSpPr>
          <p:spPr>
            <a:xfrm>
              <a:off x="-6337521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0"/>
            <p:cNvSpPr/>
            <p:nvPr/>
          </p:nvSpPr>
          <p:spPr>
            <a:xfrm>
              <a:off x="-6133409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0"/>
            <p:cNvSpPr/>
            <p:nvPr/>
          </p:nvSpPr>
          <p:spPr>
            <a:xfrm>
              <a:off x="-5929296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0"/>
            <p:cNvSpPr/>
            <p:nvPr/>
          </p:nvSpPr>
          <p:spPr>
            <a:xfrm>
              <a:off x="-5725184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0"/>
            <p:cNvSpPr/>
            <p:nvPr/>
          </p:nvSpPr>
          <p:spPr>
            <a:xfrm>
              <a:off x="-5521071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74" name="Google Shape;474;p30"/>
          <p:cNvPicPr preferRelativeResize="0">
            <a:picLocks noGrp="1"/>
          </p:cNvPicPr>
          <p:nvPr>
            <p:ph type="pic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939" y="1693483"/>
            <a:ext cx="2801757" cy="2392606"/>
          </a:xfrm>
          <a:prstGeom prst="ellipse">
            <a:avLst/>
          </a:prstGeom>
        </p:spPr>
      </p:pic>
      <p:grpSp>
        <p:nvGrpSpPr>
          <p:cNvPr id="475" name="Google Shape;475;p30"/>
          <p:cNvGrpSpPr/>
          <p:nvPr/>
        </p:nvGrpSpPr>
        <p:grpSpPr>
          <a:xfrm>
            <a:off x="4643689" y="2814981"/>
            <a:ext cx="2188531" cy="1862750"/>
            <a:chOff x="4643689" y="2814981"/>
            <a:chExt cx="2188531" cy="1862750"/>
          </a:xfrm>
        </p:grpSpPr>
        <p:sp>
          <p:nvSpPr>
            <p:cNvPr id="476" name="Google Shape;476;p30"/>
            <p:cNvSpPr/>
            <p:nvPr/>
          </p:nvSpPr>
          <p:spPr>
            <a:xfrm rot="-2700000">
              <a:off x="5941284" y="4227394"/>
              <a:ext cx="996172" cy="114976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0"/>
            <p:cNvSpPr/>
            <p:nvPr/>
          </p:nvSpPr>
          <p:spPr>
            <a:xfrm>
              <a:off x="4643689" y="2814981"/>
              <a:ext cx="1596600" cy="1596600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xmlns="" id="{91637613-0C60-4F60-3020-761D7CACC81D}"/>
              </a:ext>
            </a:extLst>
          </p:cNvPr>
          <p:cNvGrpSpPr/>
          <p:nvPr/>
        </p:nvGrpSpPr>
        <p:grpSpPr>
          <a:xfrm>
            <a:off x="215496" y="187038"/>
            <a:ext cx="1246397" cy="334789"/>
            <a:chOff x="10327010" y="4053093"/>
            <a:chExt cx="1534027" cy="41204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598A2600-788F-A490-1BCE-4041BA8F3923}"/>
                </a:ext>
              </a:extLst>
            </p:cNvPr>
            <p:cNvSpPr txBox="1"/>
            <p:nvPr/>
          </p:nvSpPr>
          <p:spPr>
            <a:xfrm>
              <a:off x="10663508" y="4074659"/>
              <a:ext cx="1197529" cy="3904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731" dirty="0">
                  <a:latin typeface="Arial Narrow" panose="020B0606020202030204" pitchFamily="34" charset="0"/>
                </a:rPr>
                <a:t>ПРАВИТЕЛЬСТВО </a:t>
              </a:r>
              <a:br>
                <a:rPr lang="ru-RU" sz="731" dirty="0">
                  <a:latin typeface="Arial Narrow" panose="020B0606020202030204" pitchFamily="34" charset="0"/>
                </a:rPr>
              </a:br>
              <a:r>
                <a:rPr lang="ru-RU" sz="731" dirty="0">
                  <a:latin typeface="Arial Narrow" panose="020B0606020202030204" pitchFamily="34" charset="0"/>
                </a:rPr>
                <a:t>САНКТ-ПЕТЕРБУРГА</a:t>
              </a:r>
            </a:p>
          </p:txBody>
        </p:sp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89FF8772-CA81-A881-464C-7868A19B32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327010" y="4053093"/>
              <a:ext cx="336498" cy="38875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32"/>
          <p:cNvSpPr txBox="1">
            <a:spLocks noGrp="1"/>
          </p:cNvSpPr>
          <p:nvPr>
            <p:ph type="title"/>
          </p:nvPr>
        </p:nvSpPr>
        <p:spPr>
          <a:xfrm>
            <a:off x="362191" y="57345"/>
            <a:ext cx="7704000" cy="924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latin typeface="+mj-lt"/>
              </a:rPr>
              <a:t>Оплата проезда в автобусах, трамваях </a:t>
            </a:r>
            <a:br>
              <a:rPr lang="ru-RU" sz="2800" dirty="0" smtClean="0">
                <a:latin typeface="+mj-lt"/>
              </a:rPr>
            </a:br>
            <a:r>
              <a:rPr lang="ru-RU" sz="2800" dirty="0" smtClean="0">
                <a:latin typeface="+mj-lt"/>
              </a:rPr>
              <a:t>и троллейбусах</a:t>
            </a:r>
            <a:endParaRPr sz="2800" dirty="0">
              <a:latin typeface="+mj-lt"/>
            </a:endParaRPr>
          </a:p>
        </p:txBody>
      </p:sp>
      <p:sp>
        <p:nvSpPr>
          <p:cNvPr id="493" name="Google Shape;493;p32"/>
          <p:cNvSpPr txBox="1">
            <a:spLocks noGrp="1"/>
          </p:cNvSpPr>
          <p:nvPr>
            <p:ph type="subTitle" idx="1"/>
          </p:nvPr>
        </p:nvSpPr>
        <p:spPr>
          <a:xfrm>
            <a:off x="1351722" y="1508645"/>
            <a:ext cx="4777407" cy="13743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200" dirty="0" smtClean="0">
                <a:solidFill>
                  <a:srgbClr val="092241"/>
                </a:solidFill>
                <a:latin typeface="+mj-lt"/>
              </a:rPr>
              <a:t>Карты «Подорожник»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200" dirty="0" smtClean="0">
                <a:solidFill>
                  <a:srgbClr val="092241"/>
                </a:solidFill>
                <a:latin typeface="+mj-lt"/>
              </a:rPr>
              <a:t>Банковской карты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200" dirty="0" smtClean="0">
                <a:solidFill>
                  <a:srgbClr val="092241"/>
                </a:solidFill>
                <a:latin typeface="+mj-lt"/>
              </a:rPr>
              <a:t>QR-</a:t>
            </a:r>
            <a:r>
              <a:rPr lang="ru-RU" sz="1200" dirty="0" smtClean="0">
                <a:solidFill>
                  <a:srgbClr val="092241"/>
                </a:solidFill>
                <a:latin typeface="+mj-lt"/>
              </a:rPr>
              <a:t>кода (приложение «Подорожник», или разовый билет на </a:t>
            </a:r>
            <a:r>
              <a:rPr lang="ru-RU" sz="1200" smtClean="0">
                <a:solidFill>
                  <a:srgbClr val="092241"/>
                </a:solidFill>
                <a:latin typeface="+mj-lt"/>
              </a:rPr>
              <a:t>бумажном носителе)</a:t>
            </a:r>
            <a:endParaRPr lang="ru-RU" sz="1200" dirty="0" smtClean="0">
              <a:solidFill>
                <a:srgbClr val="092241"/>
              </a:solidFill>
              <a:latin typeface="+mj-lt"/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200" dirty="0" smtClean="0">
                <a:solidFill>
                  <a:srgbClr val="092241"/>
                </a:solidFill>
                <a:latin typeface="+mj-lt"/>
              </a:rPr>
              <a:t>Бесплатного или льготного проездного билета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200" dirty="0" smtClean="0">
                <a:solidFill>
                  <a:srgbClr val="092241"/>
                </a:solidFill>
                <a:latin typeface="+mj-lt"/>
              </a:rPr>
              <a:t>Наличными кондуктору, если он присутствует в транспорте</a:t>
            </a:r>
            <a:endParaRPr sz="1200" dirty="0">
              <a:solidFill>
                <a:srgbClr val="092241"/>
              </a:solidFill>
              <a:latin typeface="+mj-lt"/>
            </a:endParaRPr>
          </a:p>
        </p:txBody>
      </p:sp>
      <p:sp>
        <p:nvSpPr>
          <p:cNvPr id="500" name="Google Shape;500;p32"/>
          <p:cNvSpPr txBox="1">
            <a:spLocks noGrp="1"/>
          </p:cNvSpPr>
          <p:nvPr>
            <p:ph type="subTitle" idx="9"/>
          </p:nvPr>
        </p:nvSpPr>
        <p:spPr>
          <a:xfrm>
            <a:off x="835667" y="1151936"/>
            <a:ext cx="5787648" cy="35670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ru-RU" sz="1400" dirty="0" smtClean="0">
                <a:solidFill>
                  <a:srgbClr val="092241"/>
                </a:solidFill>
                <a:latin typeface="+mj-lt"/>
              </a:rPr>
              <a:t>В наземном </a:t>
            </a:r>
            <a:r>
              <a:rPr lang="ru-RU" sz="1400" dirty="0">
                <a:solidFill>
                  <a:srgbClr val="092241"/>
                </a:solidFill>
                <a:latin typeface="+mj-lt"/>
              </a:rPr>
              <a:t>транспорте </a:t>
            </a:r>
            <a:r>
              <a:rPr lang="ru-RU" sz="1400" dirty="0" smtClean="0">
                <a:solidFill>
                  <a:srgbClr val="092241"/>
                </a:solidFill>
                <a:latin typeface="+mj-lt"/>
              </a:rPr>
              <a:t>оплата проезда возможна </a:t>
            </a:r>
            <a:r>
              <a:rPr lang="ru-RU" sz="1400" dirty="0">
                <a:solidFill>
                  <a:srgbClr val="092241"/>
                </a:solidFill>
                <a:latin typeface="+mj-lt"/>
              </a:rPr>
              <a:t>с помощью:</a:t>
            </a:r>
            <a:endParaRPr sz="1400" dirty="0">
              <a:solidFill>
                <a:srgbClr val="092241"/>
              </a:solidFill>
              <a:latin typeface="+mj-lt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r="279" b="830"/>
          <a:stretch/>
        </p:blipFill>
        <p:spPr>
          <a:xfrm>
            <a:off x="653183" y="3644990"/>
            <a:ext cx="2029826" cy="1265486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/>
          <a:srcRect l="2912" t="5000" r="2024" b="6034"/>
          <a:stretch/>
        </p:blipFill>
        <p:spPr>
          <a:xfrm>
            <a:off x="3678178" y="3644990"/>
            <a:ext cx="2029826" cy="1276079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5"/>
          <a:srcRect l="3081" t="5655" r="3379" b="5213"/>
          <a:stretch/>
        </p:blipFill>
        <p:spPr>
          <a:xfrm>
            <a:off x="6703173" y="3644990"/>
            <a:ext cx="2057386" cy="1280152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6"/>
          <a:srcRect l="5879" t="4527" r="6440"/>
          <a:stretch/>
        </p:blipFill>
        <p:spPr>
          <a:xfrm>
            <a:off x="6896468" y="798695"/>
            <a:ext cx="1483521" cy="2012736"/>
          </a:xfrm>
          <a:prstGeom prst="rect">
            <a:avLst/>
          </a:prstGeom>
        </p:spPr>
      </p:pic>
      <p:sp>
        <p:nvSpPr>
          <p:cNvPr id="37" name="Google Shape;1023;p53"/>
          <p:cNvSpPr/>
          <p:nvPr/>
        </p:nvSpPr>
        <p:spPr>
          <a:xfrm>
            <a:off x="6282052" y="2883130"/>
            <a:ext cx="2712354" cy="664056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ru-RU" sz="1100" dirty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Для оплаты проезда </a:t>
            </a:r>
            <a:r>
              <a:rPr lang="ru-RU" sz="1100" dirty="0" smtClean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поднеси</a:t>
            </a:r>
            <a:endParaRPr lang="ru-RU" sz="1100" dirty="0">
              <a:solidFill>
                <a:schemeClr val="dk1"/>
              </a:solidFill>
              <a:latin typeface="+mj-lt"/>
              <a:ea typeface="Manrope"/>
              <a:cs typeface="Manrope"/>
              <a:sym typeface="Manrope"/>
            </a:endParaRPr>
          </a:p>
          <a:p>
            <a:pPr lvl="0" algn="ctr">
              <a:lnSpc>
                <a:spcPct val="115000"/>
              </a:lnSpc>
            </a:pPr>
            <a:r>
              <a:rPr lang="ru-RU" sz="1100" dirty="0" smtClean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QR-код к </a:t>
            </a:r>
            <a:r>
              <a:rPr lang="ru-RU" sz="1100" dirty="0" err="1" smtClean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валидатору</a:t>
            </a:r>
            <a:r>
              <a:rPr lang="ru-RU" sz="1100" dirty="0" smtClean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 </a:t>
            </a:r>
            <a:r>
              <a:rPr lang="ru-RU" sz="1100" dirty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с символом QR</a:t>
            </a:r>
            <a:r>
              <a:rPr lang="ru-RU" sz="1100" dirty="0" smtClean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-кода </a:t>
            </a:r>
            <a:r>
              <a:rPr lang="ru-RU" sz="1100" dirty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на экране или на </a:t>
            </a:r>
            <a:r>
              <a:rPr lang="ru-RU" sz="1100" dirty="0" smtClean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корпусе</a:t>
            </a:r>
            <a:endParaRPr lang="ru-RU" sz="1100" dirty="0">
              <a:solidFill>
                <a:schemeClr val="dk1"/>
              </a:solidFill>
              <a:latin typeface="+mj-lt"/>
              <a:ea typeface="Manrope"/>
              <a:cs typeface="Manrope"/>
              <a:sym typeface="Manrope"/>
            </a:endParaRPr>
          </a:p>
        </p:txBody>
      </p:sp>
      <p:sp>
        <p:nvSpPr>
          <p:cNvPr id="38" name="Google Shape;1023;p53"/>
          <p:cNvSpPr/>
          <p:nvPr/>
        </p:nvSpPr>
        <p:spPr>
          <a:xfrm>
            <a:off x="231632" y="2882994"/>
            <a:ext cx="2872075" cy="664056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ru-RU" sz="1100" dirty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Для оплаты проезда приложи карту </a:t>
            </a:r>
          </a:p>
          <a:p>
            <a:pPr lvl="0" algn="ctr">
              <a:lnSpc>
                <a:spcPct val="115000"/>
              </a:lnSpc>
            </a:pPr>
            <a:r>
              <a:rPr lang="ru-RU" sz="1100" dirty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к </a:t>
            </a:r>
            <a:r>
              <a:rPr lang="ru-RU" sz="1100" dirty="0" err="1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валидатору</a:t>
            </a:r>
            <a:r>
              <a:rPr lang="ru-RU" sz="1100" dirty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 и дождись появления зеленой стрелочки на экране</a:t>
            </a:r>
          </a:p>
        </p:txBody>
      </p:sp>
      <p:sp>
        <p:nvSpPr>
          <p:cNvPr id="40" name="Google Shape;1023;p53"/>
          <p:cNvSpPr/>
          <p:nvPr/>
        </p:nvSpPr>
        <p:spPr>
          <a:xfrm>
            <a:off x="3257054" y="2882994"/>
            <a:ext cx="2872075" cy="664056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ru-RU" sz="1100" dirty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Для оплаты проезда </a:t>
            </a:r>
            <a:r>
              <a:rPr lang="ru-RU" sz="1100" dirty="0" smtClean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приложи банковскую карту к </a:t>
            </a:r>
            <a:r>
              <a:rPr lang="ru-RU" sz="1100" dirty="0" err="1" smtClean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валидатору</a:t>
            </a:r>
            <a:r>
              <a:rPr lang="ru-RU" sz="1100" dirty="0" smtClean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 </a:t>
            </a:r>
            <a:r>
              <a:rPr lang="ru-RU" sz="1100" dirty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со значком </a:t>
            </a:r>
            <a:r>
              <a:rPr lang="ru-RU" sz="1100" dirty="0" err="1" smtClean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WiFi</a:t>
            </a:r>
            <a:endParaRPr lang="ru-RU" sz="1100" dirty="0">
              <a:solidFill>
                <a:schemeClr val="dk1"/>
              </a:solidFill>
              <a:latin typeface="+mj-lt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32"/>
          <p:cNvSpPr txBox="1">
            <a:spLocks noGrp="1"/>
          </p:cNvSpPr>
          <p:nvPr>
            <p:ph type="title"/>
          </p:nvPr>
        </p:nvSpPr>
        <p:spPr>
          <a:xfrm>
            <a:off x="402532" y="-12695"/>
            <a:ext cx="8285668" cy="11782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800" dirty="0">
                <a:latin typeface="+mj-lt"/>
              </a:rPr>
              <a:t>Оплату проезда в </a:t>
            </a:r>
            <a:r>
              <a:rPr lang="ru-RU" sz="2800" dirty="0" smtClean="0">
                <a:latin typeface="+mj-lt"/>
              </a:rPr>
              <a:t>наземном </a:t>
            </a:r>
            <a:r>
              <a:rPr lang="ru-RU" sz="2800" dirty="0">
                <a:latin typeface="+mj-lt"/>
              </a:rPr>
              <a:t>транспорте проверяют </a:t>
            </a:r>
            <a:r>
              <a:rPr lang="ru-RU" sz="2800" b="1" dirty="0" smtClean="0">
                <a:latin typeface="+mj-lt"/>
              </a:rPr>
              <a:t>контролеры-ревизоры</a:t>
            </a:r>
            <a:endParaRPr lang="ru-RU" b="1" dirty="0">
              <a:latin typeface="+mj-lt"/>
            </a:endParaRPr>
          </a:p>
        </p:txBody>
      </p:sp>
      <p:sp>
        <p:nvSpPr>
          <p:cNvPr id="493" name="Google Shape;493;p32"/>
          <p:cNvSpPr txBox="1">
            <a:spLocks noGrp="1"/>
          </p:cNvSpPr>
          <p:nvPr>
            <p:ph type="subTitle" idx="1"/>
          </p:nvPr>
        </p:nvSpPr>
        <p:spPr>
          <a:xfrm>
            <a:off x="5093177" y="1551397"/>
            <a:ext cx="3991188" cy="20081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300" dirty="0" smtClean="0">
                <a:latin typeface="+mj-lt"/>
              </a:rPr>
              <a:t>Требует паспорт у пассажира старше 14 лет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300" dirty="0" smtClean="0">
                <a:latin typeface="+mj-lt"/>
              </a:rPr>
              <a:t>Составляет Акт о выявленном нарушении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300" dirty="0" smtClean="0">
                <a:latin typeface="+mj-lt"/>
              </a:rPr>
              <a:t>Требует оплатить проезд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300" dirty="0" smtClean="0">
                <a:latin typeface="+mj-lt"/>
              </a:rPr>
              <a:t>Требует покинуть транспортное средство в случае отказа от оплаты проезда (пассажиров, старше 16 лет)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endParaRPr sz="1300" dirty="0">
              <a:latin typeface="+mj-lt"/>
            </a:endParaRPr>
          </a:p>
        </p:txBody>
      </p:sp>
      <p:sp>
        <p:nvSpPr>
          <p:cNvPr id="496" name="Google Shape;496;p32"/>
          <p:cNvSpPr txBox="1">
            <a:spLocks noGrp="1"/>
          </p:cNvSpPr>
          <p:nvPr>
            <p:ph type="title" idx="5"/>
          </p:nvPr>
        </p:nvSpPr>
        <p:spPr>
          <a:xfrm>
            <a:off x="440868" y="1160458"/>
            <a:ext cx="709230" cy="17170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+mj-lt"/>
              </a:rPr>
              <a:t>01</a:t>
            </a:r>
            <a:endParaRPr dirty="0">
              <a:latin typeface="+mj-lt"/>
            </a:endParaRPr>
          </a:p>
        </p:txBody>
      </p:sp>
      <p:sp>
        <p:nvSpPr>
          <p:cNvPr id="498" name="Google Shape;498;p32"/>
          <p:cNvSpPr txBox="1">
            <a:spLocks noGrp="1"/>
          </p:cNvSpPr>
          <p:nvPr>
            <p:ph type="title" idx="7"/>
          </p:nvPr>
        </p:nvSpPr>
        <p:spPr>
          <a:xfrm>
            <a:off x="4376336" y="1160458"/>
            <a:ext cx="709230" cy="17170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j-lt"/>
              </a:rPr>
              <a:t>02</a:t>
            </a:r>
            <a:endParaRPr dirty="0">
              <a:latin typeface="+mj-lt"/>
            </a:endParaRPr>
          </a:p>
        </p:txBody>
      </p:sp>
      <p:sp>
        <p:nvSpPr>
          <p:cNvPr id="500" name="Google Shape;500;p32"/>
          <p:cNvSpPr txBox="1">
            <a:spLocks noGrp="1"/>
          </p:cNvSpPr>
          <p:nvPr>
            <p:ph type="subTitle" idx="9"/>
          </p:nvPr>
        </p:nvSpPr>
        <p:spPr>
          <a:xfrm>
            <a:off x="1244048" y="1160458"/>
            <a:ext cx="2829861" cy="39093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 smtClean="0">
                <a:latin typeface="+mj-lt"/>
              </a:rPr>
              <a:t>Обязательная атрибутика</a:t>
            </a:r>
            <a:endParaRPr sz="1600" dirty="0">
              <a:latin typeface="+mj-lt"/>
            </a:endParaRPr>
          </a:p>
        </p:txBody>
      </p:sp>
      <p:sp>
        <p:nvSpPr>
          <p:cNvPr id="501" name="Google Shape;501;p32"/>
          <p:cNvSpPr txBox="1">
            <a:spLocks noGrp="1"/>
          </p:cNvSpPr>
          <p:nvPr>
            <p:ph type="subTitle" idx="13"/>
          </p:nvPr>
        </p:nvSpPr>
        <p:spPr>
          <a:xfrm>
            <a:off x="5085566" y="1043088"/>
            <a:ext cx="3602634" cy="63076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 smtClean="0">
                <a:latin typeface="+mj-lt"/>
              </a:rPr>
              <a:t>При выявлении пассажира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 smtClean="0">
                <a:latin typeface="+mj-lt"/>
              </a:rPr>
              <a:t>без оплаты проезда контролер:</a:t>
            </a:r>
            <a:endParaRPr sz="1600" dirty="0"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8F8F8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081" y="1717700"/>
            <a:ext cx="1444877" cy="1030313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8F8F8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243" y="1637925"/>
            <a:ext cx="755970" cy="1188823"/>
          </a:xfrm>
          <a:prstGeom prst="rect">
            <a:avLst/>
          </a:prstGeom>
        </p:spPr>
      </p:pic>
      <p:sp>
        <p:nvSpPr>
          <p:cNvPr id="26" name="Google Shape;1023;p53"/>
          <p:cNvSpPr/>
          <p:nvPr/>
        </p:nvSpPr>
        <p:spPr>
          <a:xfrm>
            <a:off x="1193542" y="2946195"/>
            <a:ext cx="1621773" cy="614767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ru-RU" dirty="0" smtClean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Служебное удостоверение</a:t>
            </a:r>
            <a:endParaRPr lang="ru-RU" dirty="0">
              <a:solidFill>
                <a:schemeClr val="dk1"/>
              </a:solidFill>
              <a:latin typeface="+mj-lt"/>
              <a:ea typeface="Manrope"/>
              <a:cs typeface="Manrope"/>
              <a:sym typeface="Manrope"/>
            </a:endParaRPr>
          </a:p>
        </p:txBody>
      </p:sp>
      <p:sp>
        <p:nvSpPr>
          <p:cNvPr id="27" name="Google Shape;1023;p53"/>
          <p:cNvSpPr/>
          <p:nvPr/>
        </p:nvSpPr>
        <p:spPr>
          <a:xfrm>
            <a:off x="2881030" y="2946195"/>
            <a:ext cx="1621773" cy="614767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ru-RU" dirty="0" err="1" smtClean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Валидатор</a:t>
            </a:r>
            <a:r>
              <a:rPr lang="ru-RU" dirty="0" smtClean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 контролера</a:t>
            </a:r>
            <a:endParaRPr lang="ru-RU" dirty="0">
              <a:solidFill>
                <a:schemeClr val="dk1"/>
              </a:solidFill>
              <a:latin typeface="+mj-lt"/>
              <a:ea typeface="Manrope"/>
              <a:cs typeface="Manrope"/>
              <a:sym typeface="Manrope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06541" y="3679017"/>
            <a:ext cx="4658832" cy="1322093"/>
          </a:xfrm>
          <a:prstGeom prst="rect">
            <a:avLst/>
          </a:prstGeom>
          <a:solidFill>
            <a:srgbClr val="0922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+mj-lt"/>
              </a:rPr>
              <a:t>Контролеру запрещается требовать покинуть транспортное средство безбилетному пассажиру младше 16 лет, следующего без сопровождения взрослого. Если пассажир младше 16 лет в сопровождении взрослого отказывается оплатить проезд, контролер потребует их вместе покинуть транспортное средство на ближайшей остановке</a:t>
            </a:r>
            <a:endParaRPr lang="ru-RU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3210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32"/>
          <p:cNvSpPr txBox="1">
            <a:spLocks noGrp="1"/>
          </p:cNvSpPr>
          <p:nvPr>
            <p:ph type="title"/>
          </p:nvPr>
        </p:nvSpPr>
        <p:spPr>
          <a:xfrm>
            <a:off x="362191" y="57345"/>
            <a:ext cx="7704000" cy="924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dirty="0">
                <a:latin typeface="+mj-lt"/>
              </a:rPr>
              <a:t>Оплата проезда в метрополитене</a:t>
            </a:r>
            <a:endParaRPr sz="2800" dirty="0">
              <a:latin typeface="+mj-lt"/>
            </a:endParaRPr>
          </a:p>
        </p:txBody>
      </p:sp>
      <p:sp>
        <p:nvSpPr>
          <p:cNvPr id="493" name="Google Shape;493;p32"/>
          <p:cNvSpPr txBox="1">
            <a:spLocks noGrp="1"/>
          </p:cNvSpPr>
          <p:nvPr>
            <p:ph type="subTitle" idx="1"/>
          </p:nvPr>
        </p:nvSpPr>
        <p:spPr>
          <a:xfrm>
            <a:off x="1451375" y="1151504"/>
            <a:ext cx="4550530" cy="10730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200" dirty="0" smtClean="0">
                <a:solidFill>
                  <a:srgbClr val="092241"/>
                </a:solidFill>
                <a:latin typeface="+mj-lt"/>
              </a:rPr>
              <a:t>Карты «Подорожник»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200" dirty="0" smtClean="0">
                <a:solidFill>
                  <a:srgbClr val="092241"/>
                </a:solidFill>
                <a:latin typeface="+mj-lt"/>
              </a:rPr>
              <a:t>Банковской карты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200" dirty="0" smtClean="0">
                <a:solidFill>
                  <a:srgbClr val="092241"/>
                </a:solidFill>
                <a:latin typeface="+mj-lt"/>
              </a:rPr>
              <a:t>Разового жетона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200" dirty="0" smtClean="0">
                <a:solidFill>
                  <a:srgbClr val="092241"/>
                </a:solidFill>
                <a:latin typeface="+mj-lt"/>
              </a:rPr>
              <a:t>Бесплатного или льготного проездного билета</a:t>
            </a:r>
          </a:p>
        </p:txBody>
      </p:sp>
      <p:sp>
        <p:nvSpPr>
          <p:cNvPr id="500" name="Google Shape;500;p32"/>
          <p:cNvSpPr txBox="1">
            <a:spLocks noGrp="1"/>
          </p:cNvSpPr>
          <p:nvPr>
            <p:ph type="subTitle" idx="9"/>
          </p:nvPr>
        </p:nvSpPr>
        <p:spPr>
          <a:xfrm>
            <a:off x="748638" y="834017"/>
            <a:ext cx="6112327" cy="29578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ru-RU" sz="1600" dirty="0" smtClean="0">
                <a:solidFill>
                  <a:srgbClr val="092241"/>
                </a:solidFill>
                <a:latin typeface="+mj-lt"/>
              </a:rPr>
              <a:t>В подземном </a:t>
            </a:r>
            <a:r>
              <a:rPr lang="ru-RU" sz="1600" dirty="0">
                <a:solidFill>
                  <a:srgbClr val="092241"/>
                </a:solidFill>
                <a:latin typeface="+mj-lt"/>
              </a:rPr>
              <a:t>транспорте </a:t>
            </a:r>
            <a:r>
              <a:rPr lang="ru-RU" sz="1600" dirty="0" smtClean="0">
                <a:solidFill>
                  <a:srgbClr val="092241"/>
                </a:solidFill>
                <a:latin typeface="+mj-lt"/>
              </a:rPr>
              <a:t>оплата </a:t>
            </a:r>
            <a:r>
              <a:rPr lang="ru-RU" sz="1600" dirty="0">
                <a:solidFill>
                  <a:srgbClr val="092241"/>
                </a:solidFill>
                <a:latin typeface="+mj-lt"/>
              </a:rPr>
              <a:t>возможна с помощью:</a:t>
            </a:r>
            <a:endParaRPr sz="1600" dirty="0">
              <a:solidFill>
                <a:srgbClr val="092241"/>
              </a:solidFill>
              <a:latin typeface="+mj-lt"/>
            </a:endParaRPr>
          </a:p>
        </p:txBody>
      </p:sp>
      <p:sp>
        <p:nvSpPr>
          <p:cNvPr id="37" name="Google Shape;1023;p53"/>
          <p:cNvSpPr/>
          <p:nvPr/>
        </p:nvSpPr>
        <p:spPr>
          <a:xfrm>
            <a:off x="3096000" y="2246243"/>
            <a:ext cx="2905905" cy="727663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ru-RU" sz="1100" dirty="0" smtClean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Обязательно пополни карту «Подорожник» в </a:t>
            </a:r>
            <a:r>
              <a:rPr lang="ru-RU" sz="1100" dirty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кассах метрополитена, автоматах или онлайн через банковские сервисы</a:t>
            </a:r>
          </a:p>
        </p:txBody>
      </p:sp>
      <p:sp>
        <p:nvSpPr>
          <p:cNvPr id="38" name="Google Shape;1023;p53"/>
          <p:cNvSpPr/>
          <p:nvPr/>
        </p:nvSpPr>
        <p:spPr>
          <a:xfrm>
            <a:off x="98837" y="4172982"/>
            <a:ext cx="2939734" cy="727662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ru-RU" sz="1100" dirty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Разовые </a:t>
            </a:r>
            <a:r>
              <a:rPr lang="ru-RU" sz="1100" dirty="0" smtClean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жетоны можешь купить </a:t>
            </a:r>
          </a:p>
          <a:p>
            <a:pPr lvl="0" algn="ctr">
              <a:lnSpc>
                <a:spcPct val="115000"/>
              </a:lnSpc>
            </a:pPr>
            <a:r>
              <a:rPr lang="ru-RU" sz="1100" dirty="0" smtClean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в </a:t>
            </a:r>
            <a:r>
              <a:rPr lang="ru-RU" sz="1100" dirty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кассах и терминалах на </a:t>
            </a:r>
            <a:r>
              <a:rPr lang="ru-RU" sz="1100" dirty="0" smtClean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станциях</a:t>
            </a:r>
            <a:endParaRPr lang="ru-RU" sz="1100" dirty="0">
              <a:solidFill>
                <a:schemeClr val="dk1"/>
              </a:solidFill>
              <a:latin typeface="+mj-lt"/>
              <a:ea typeface="Manrope"/>
              <a:cs typeface="Manrope"/>
              <a:sym typeface="Manrope"/>
            </a:endParaRPr>
          </a:p>
        </p:txBody>
      </p:sp>
      <p:sp>
        <p:nvSpPr>
          <p:cNvPr id="40" name="Google Shape;1023;p53"/>
          <p:cNvSpPr/>
          <p:nvPr/>
        </p:nvSpPr>
        <p:spPr>
          <a:xfrm>
            <a:off x="6110415" y="4172982"/>
            <a:ext cx="2905905" cy="727662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ru-RU" sz="1100" dirty="0" smtClean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Приложи банковскую карту </a:t>
            </a:r>
          </a:p>
          <a:p>
            <a:pPr lvl="0" algn="ctr">
              <a:lnSpc>
                <a:spcPct val="115000"/>
              </a:lnSpc>
            </a:pPr>
            <a:r>
              <a:rPr lang="ru-RU" sz="1100" dirty="0" smtClean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к </a:t>
            </a:r>
            <a:r>
              <a:rPr lang="ru-RU" sz="1100" dirty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считывающему устройству </a:t>
            </a:r>
            <a:endParaRPr lang="ru-RU" sz="1100" dirty="0" smtClean="0">
              <a:solidFill>
                <a:schemeClr val="dk1"/>
              </a:solidFill>
              <a:latin typeface="+mj-lt"/>
              <a:ea typeface="Manrope"/>
              <a:cs typeface="Manrope"/>
              <a:sym typeface="Manrope"/>
            </a:endParaRPr>
          </a:p>
          <a:p>
            <a:pPr lvl="0" algn="ctr">
              <a:lnSpc>
                <a:spcPct val="115000"/>
              </a:lnSpc>
            </a:pPr>
            <a:r>
              <a:rPr lang="ru-RU" sz="1100" dirty="0" smtClean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на </a:t>
            </a:r>
            <a:r>
              <a:rPr lang="ru-RU" sz="1100" dirty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турникете </a:t>
            </a:r>
            <a:r>
              <a:rPr lang="ru-RU" sz="1100" dirty="0" smtClean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с </a:t>
            </a:r>
            <a:r>
              <a:rPr lang="ru-RU" sz="1100" dirty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логотипом платёжной </a:t>
            </a:r>
            <a:r>
              <a:rPr lang="ru-RU" sz="1100" dirty="0" smtClean="0">
                <a:solidFill>
                  <a:schemeClr val="dk1"/>
                </a:solidFill>
                <a:latin typeface="+mj-lt"/>
                <a:ea typeface="Manrope"/>
                <a:cs typeface="Manrope"/>
                <a:sym typeface="Manrope"/>
              </a:rPr>
              <a:t>системы</a:t>
            </a:r>
            <a:endParaRPr lang="ru-RU" sz="1100" dirty="0">
              <a:solidFill>
                <a:schemeClr val="dk1"/>
              </a:solidFill>
              <a:latin typeface="+mj-lt"/>
              <a:ea typeface="Manrope"/>
              <a:cs typeface="Manrope"/>
              <a:sym typeface="Manrope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977" y="2246243"/>
            <a:ext cx="2550780" cy="16969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48" y="2246243"/>
            <a:ext cx="2550780" cy="16969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562" y="3200788"/>
            <a:ext cx="2550780" cy="1699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477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9" name="Google Shape;529;p35"/>
          <p:cNvGrpSpPr/>
          <p:nvPr/>
        </p:nvGrpSpPr>
        <p:grpSpPr>
          <a:xfrm>
            <a:off x="3979500" y="7000"/>
            <a:ext cx="5164500" cy="5143500"/>
            <a:chOff x="3979500" y="7000"/>
            <a:chExt cx="5164500" cy="5143500"/>
          </a:xfrm>
        </p:grpSpPr>
        <p:sp>
          <p:nvSpPr>
            <p:cNvPr id="530" name="Google Shape;530;p35"/>
            <p:cNvSpPr/>
            <p:nvPr/>
          </p:nvSpPr>
          <p:spPr>
            <a:xfrm flipH="1">
              <a:off x="3979500" y="7000"/>
              <a:ext cx="5164500" cy="5143500"/>
            </a:xfrm>
            <a:prstGeom prst="rtTriangl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531" name="Google Shape;531;p35"/>
            <p:cNvSpPr/>
            <p:nvPr/>
          </p:nvSpPr>
          <p:spPr>
            <a:xfrm rot="-2699590">
              <a:off x="4521184" y="3647078"/>
              <a:ext cx="1780000" cy="326683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532" name="Google Shape;532;p35"/>
            <p:cNvSpPr/>
            <p:nvPr/>
          </p:nvSpPr>
          <p:spPr>
            <a:xfrm rot="-2699590">
              <a:off x="7184489" y="2245051"/>
              <a:ext cx="1780000" cy="326683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533" name="Google Shape;533;p35"/>
            <p:cNvSpPr/>
            <p:nvPr/>
          </p:nvSpPr>
          <p:spPr>
            <a:xfrm rot="-2699590">
              <a:off x="6716516" y="1166805"/>
              <a:ext cx="1780000" cy="477721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534" name="Google Shape;534;p35"/>
            <p:cNvSpPr/>
            <p:nvPr/>
          </p:nvSpPr>
          <p:spPr>
            <a:xfrm rot="-2699590">
              <a:off x="5940285" y="3571560"/>
              <a:ext cx="1780000" cy="477721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535" name="Google Shape;535;p35"/>
            <p:cNvSpPr/>
            <p:nvPr/>
          </p:nvSpPr>
          <p:spPr>
            <a:xfrm>
              <a:off x="6777914" y="2891181"/>
              <a:ext cx="1596600" cy="1596600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  <p:sp>
        <p:nvSpPr>
          <p:cNvPr id="536" name="Google Shape;536;p35"/>
          <p:cNvSpPr txBox="1">
            <a:spLocks noGrp="1"/>
          </p:cNvSpPr>
          <p:nvPr>
            <p:ph type="title"/>
          </p:nvPr>
        </p:nvSpPr>
        <p:spPr>
          <a:xfrm>
            <a:off x="241327" y="154258"/>
            <a:ext cx="3602915" cy="100193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+mj-lt"/>
              </a:rPr>
              <a:t>Контроль </a:t>
            </a:r>
            <a:br>
              <a:rPr lang="ru-RU" dirty="0" smtClean="0">
                <a:latin typeface="+mj-lt"/>
              </a:rPr>
            </a:br>
            <a:r>
              <a:rPr lang="ru-RU" dirty="0" smtClean="0">
                <a:latin typeface="+mj-lt"/>
              </a:rPr>
              <a:t>в метрополитене</a:t>
            </a:r>
            <a:endParaRPr dirty="0">
              <a:latin typeface="+mj-lt"/>
              <a:ea typeface="Archivo"/>
              <a:cs typeface="Archivo"/>
              <a:sym typeface="Archivo"/>
            </a:endParaRPr>
          </a:p>
        </p:txBody>
      </p:sp>
      <p:grpSp>
        <p:nvGrpSpPr>
          <p:cNvPr id="540" name="Google Shape;540;p35"/>
          <p:cNvGrpSpPr/>
          <p:nvPr/>
        </p:nvGrpSpPr>
        <p:grpSpPr>
          <a:xfrm>
            <a:off x="5405445" y="1044251"/>
            <a:ext cx="3160612" cy="3291131"/>
            <a:chOff x="5405445" y="1044251"/>
            <a:chExt cx="3160612" cy="3291131"/>
          </a:xfrm>
        </p:grpSpPr>
        <p:sp>
          <p:nvSpPr>
            <p:cNvPr id="541" name="Google Shape;541;p35"/>
            <p:cNvSpPr/>
            <p:nvPr/>
          </p:nvSpPr>
          <p:spPr>
            <a:xfrm rot="-2700000">
              <a:off x="7675121" y="1379613"/>
              <a:ext cx="996172" cy="114976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542" name="Google Shape;542;p35"/>
            <p:cNvSpPr/>
            <p:nvPr/>
          </p:nvSpPr>
          <p:spPr>
            <a:xfrm rot="-2700000">
              <a:off x="5300209" y="3885044"/>
              <a:ext cx="996172" cy="114976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  <p:pic>
        <p:nvPicPr>
          <p:cNvPr id="4" name="Рисунок 3"/>
          <p:cNvPicPr>
            <a:picLocks noGrp="1" noChangeAspect="1"/>
          </p:cNvPicPr>
          <p:nvPr>
            <p:ph type="pic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7" r="16877"/>
          <a:stretch>
            <a:fillRect/>
          </a:stretch>
        </p:blipFill>
        <p:spPr/>
      </p:pic>
      <p:sp>
        <p:nvSpPr>
          <p:cNvPr id="3" name="TextBox 2"/>
          <p:cNvSpPr txBox="1"/>
          <p:nvPr/>
        </p:nvSpPr>
        <p:spPr>
          <a:xfrm>
            <a:off x="530087" y="1305339"/>
            <a:ext cx="511334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>
                <a:solidFill>
                  <a:srgbClr val="092241"/>
                </a:solidFill>
                <a:latin typeface="+mj-lt"/>
              </a:rPr>
              <a:t>Правилами пользования Петербургским метрополитеном установлены ограничения и запреты, обязательные для соблюдения всеми пассажирами</a:t>
            </a:r>
          </a:p>
          <a:p>
            <a:endParaRPr lang="ru-RU" sz="1800" dirty="0">
              <a:solidFill>
                <a:srgbClr val="092241"/>
              </a:solidFill>
              <a:latin typeface="+mj-lt"/>
            </a:endParaRPr>
          </a:p>
          <a:p>
            <a:r>
              <a:rPr lang="ru-RU" sz="1600" dirty="0" smtClean="0">
                <a:solidFill>
                  <a:srgbClr val="092241"/>
                </a:solidFill>
                <a:latin typeface="+mj-lt"/>
              </a:rPr>
              <a:t>Наиболее частыми нарушениями являются: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92241"/>
                </a:solidFill>
                <a:latin typeface="+mj-lt"/>
              </a:rPr>
              <a:t>проезд без оплаты (перепрыгивание через турникеты);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92241"/>
                </a:solidFill>
                <a:latin typeface="+mj-lt"/>
              </a:rPr>
              <a:t>использование музыкальных инструментов,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92241"/>
                </a:solidFill>
                <a:latin typeface="+mj-lt"/>
              </a:rPr>
              <a:t>разносная торговля;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92241"/>
                </a:solidFill>
                <a:latin typeface="+mj-lt"/>
              </a:rPr>
              <a:t>провоз самокатов без использования чехлов (упаковки).</a:t>
            </a:r>
            <a:endParaRPr lang="ru-RU" sz="1600" dirty="0">
              <a:solidFill>
                <a:srgbClr val="092241"/>
              </a:solidFill>
              <a:latin typeface="+mj-lt"/>
            </a:endParaRPr>
          </a:p>
          <a:p>
            <a:endParaRPr lang="ru-RU" dirty="0">
              <a:solidFill>
                <a:srgbClr val="09224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9" name="Google Shape;529;p35"/>
          <p:cNvGrpSpPr/>
          <p:nvPr/>
        </p:nvGrpSpPr>
        <p:grpSpPr>
          <a:xfrm>
            <a:off x="3979500" y="7000"/>
            <a:ext cx="5164500" cy="5143500"/>
            <a:chOff x="3979500" y="7000"/>
            <a:chExt cx="5164500" cy="5143500"/>
          </a:xfrm>
        </p:grpSpPr>
        <p:sp>
          <p:nvSpPr>
            <p:cNvPr id="530" name="Google Shape;530;p35"/>
            <p:cNvSpPr/>
            <p:nvPr/>
          </p:nvSpPr>
          <p:spPr>
            <a:xfrm flipH="1">
              <a:off x="3979500" y="7000"/>
              <a:ext cx="5164500" cy="5143500"/>
            </a:xfrm>
            <a:prstGeom prst="rtTriangl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531" name="Google Shape;531;p35"/>
            <p:cNvSpPr/>
            <p:nvPr/>
          </p:nvSpPr>
          <p:spPr>
            <a:xfrm rot="-2699590">
              <a:off x="4521184" y="3647078"/>
              <a:ext cx="1780000" cy="326683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532" name="Google Shape;532;p35"/>
            <p:cNvSpPr/>
            <p:nvPr/>
          </p:nvSpPr>
          <p:spPr>
            <a:xfrm rot="-2699590">
              <a:off x="7184489" y="2245051"/>
              <a:ext cx="1780000" cy="326683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533" name="Google Shape;533;p35"/>
            <p:cNvSpPr/>
            <p:nvPr/>
          </p:nvSpPr>
          <p:spPr>
            <a:xfrm rot="-2699590">
              <a:off x="6716516" y="1166805"/>
              <a:ext cx="1780000" cy="477721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534" name="Google Shape;534;p35"/>
            <p:cNvSpPr/>
            <p:nvPr/>
          </p:nvSpPr>
          <p:spPr>
            <a:xfrm rot="-2699590">
              <a:off x="5940285" y="3571560"/>
              <a:ext cx="1780000" cy="477721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535" name="Google Shape;535;p35"/>
            <p:cNvSpPr/>
            <p:nvPr/>
          </p:nvSpPr>
          <p:spPr>
            <a:xfrm>
              <a:off x="6777914" y="2891181"/>
              <a:ext cx="1596600" cy="1596600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  <p:sp>
        <p:nvSpPr>
          <p:cNvPr id="536" name="Google Shape;536;p35"/>
          <p:cNvSpPr txBox="1">
            <a:spLocks noGrp="1"/>
          </p:cNvSpPr>
          <p:nvPr>
            <p:ph type="title"/>
          </p:nvPr>
        </p:nvSpPr>
        <p:spPr>
          <a:xfrm>
            <a:off x="372138" y="714855"/>
            <a:ext cx="4614772" cy="136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+mj-lt"/>
              </a:rPr>
              <a:t>Административная ответственность</a:t>
            </a:r>
            <a:endParaRPr dirty="0">
              <a:latin typeface="+mj-lt"/>
              <a:ea typeface="Archivo"/>
              <a:cs typeface="Archivo"/>
              <a:sym typeface="Archivo"/>
            </a:endParaRPr>
          </a:p>
        </p:txBody>
      </p:sp>
      <p:pic>
        <p:nvPicPr>
          <p:cNvPr id="539" name="Google Shape;539;p35"/>
          <p:cNvPicPr preferRelativeResize="0">
            <a:picLocks noGrp="1"/>
          </p:cNvPicPr>
          <p:nvPr>
            <p:ph type="pic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449" y="1427586"/>
            <a:ext cx="3033300" cy="2616749"/>
          </a:xfrm>
          <a:prstGeom prst="ellipse">
            <a:avLst/>
          </a:prstGeom>
        </p:spPr>
      </p:pic>
      <p:grpSp>
        <p:nvGrpSpPr>
          <p:cNvPr id="540" name="Google Shape;540;p35"/>
          <p:cNvGrpSpPr/>
          <p:nvPr/>
        </p:nvGrpSpPr>
        <p:grpSpPr>
          <a:xfrm>
            <a:off x="5405445" y="1044251"/>
            <a:ext cx="3160612" cy="3291131"/>
            <a:chOff x="5405445" y="1044251"/>
            <a:chExt cx="3160612" cy="3291131"/>
          </a:xfrm>
        </p:grpSpPr>
        <p:sp>
          <p:nvSpPr>
            <p:cNvPr id="541" name="Google Shape;541;p35"/>
            <p:cNvSpPr/>
            <p:nvPr/>
          </p:nvSpPr>
          <p:spPr>
            <a:xfrm rot="-2700000">
              <a:off x="7675121" y="1379613"/>
              <a:ext cx="996172" cy="114976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542" name="Google Shape;542;p35"/>
            <p:cNvSpPr/>
            <p:nvPr/>
          </p:nvSpPr>
          <p:spPr>
            <a:xfrm rot="-2700000">
              <a:off x="5300209" y="3885044"/>
              <a:ext cx="996172" cy="114976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  <p:sp>
        <p:nvSpPr>
          <p:cNvPr id="14" name="Google Shape;536;p35"/>
          <p:cNvSpPr txBox="1">
            <a:spLocks noGrp="1"/>
          </p:cNvSpPr>
          <p:nvPr>
            <p:ph type="title"/>
          </p:nvPr>
        </p:nvSpPr>
        <p:spPr>
          <a:xfrm>
            <a:off x="580340" y="2014530"/>
            <a:ext cx="4927936" cy="153515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sz="2000" dirty="0" smtClean="0">
                <a:latin typeface="+mj-lt"/>
              </a:rPr>
              <a:t>Установлена статьями 40 и 41 Закона </a:t>
            </a:r>
            <a:r>
              <a:rPr lang="ru-RU" sz="2000" dirty="0">
                <a:latin typeface="+mj-lt"/>
              </a:rPr>
              <a:t>Санкт-Петербурга от 12.05.2010 </a:t>
            </a:r>
            <a:r>
              <a:rPr lang="ru-RU" sz="2000" dirty="0" smtClean="0">
                <a:latin typeface="+mj-lt"/>
              </a:rPr>
              <a:t/>
            </a:r>
            <a:br>
              <a:rPr lang="ru-RU" sz="2000" dirty="0" smtClean="0">
                <a:latin typeface="+mj-lt"/>
              </a:rPr>
            </a:br>
            <a:r>
              <a:rPr lang="ru-RU" sz="2000" dirty="0" smtClean="0">
                <a:latin typeface="+mj-lt"/>
              </a:rPr>
              <a:t>№ </a:t>
            </a:r>
            <a:r>
              <a:rPr lang="ru-RU" sz="2000" dirty="0">
                <a:latin typeface="+mj-lt"/>
              </a:rPr>
              <a:t>273-70 «Об административных правонарушениях </a:t>
            </a:r>
            <a:r>
              <a:rPr lang="ru-RU" sz="2000" dirty="0" smtClean="0">
                <a:latin typeface="+mj-lt"/>
              </a:rPr>
              <a:t>в </a:t>
            </a:r>
            <a:r>
              <a:rPr lang="ru-RU" sz="2000" dirty="0">
                <a:latin typeface="+mj-lt"/>
              </a:rPr>
              <a:t>Санкт-Петербурге</a:t>
            </a:r>
            <a:r>
              <a:rPr lang="ru-RU" sz="2000" dirty="0" smtClean="0">
                <a:latin typeface="+mj-lt"/>
              </a:rPr>
              <a:t>»</a:t>
            </a:r>
            <a:endParaRPr sz="2000" dirty="0">
              <a:latin typeface="+mj-lt"/>
              <a:ea typeface="Archivo"/>
              <a:cs typeface="Archivo"/>
              <a:sym typeface="Archivo"/>
            </a:endParaRPr>
          </a:p>
        </p:txBody>
      </p:sp>
    </p:spTree>
    <p:extLst>
      <p:ext uri="{BB962C8B-B14F-4D97-AF65-F5344CB8AC3E}">
        <p14:creationId xmlns:p14="http://schemas.microsoft.com/office/powerpoint/2010/main" val="329785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34"/>
          <p:cNvSpPr/>
          <p:nvPr/>
        </p:nvSpPr>
        <p:spPr>
          <a:xfrm rot="-8100000" flipH="1">
            <a:off x="7675121" y="3741148"/>
            <a:ext cx="996172" cy="114976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grpSp>
        <p:nvGrpSpPr>
          <p:cNvPr id="518" name="Google Shape;518;p34"/>
          <p:cNvGrpSpPr/>
          <p:nvPr/>
        </p:nvGrpSpPr>
        <p:grpSpPr>
          <a:xfrm>
            <a:off x="5100984" y="-343157"/>
            <a:ext cx="5490816" cy="5475238"/>
            <a:chOff x="5100984" y="-343157"/>
            <a:chExt cx="5490816" cy="5475238"/>
          </a:xfrm>
        </p:grpSpPr>
        <p:sp>
          <p:nvSpPr>
            <p:cNvPr id="519" name="Google Shape;519;p34"/>
            <p:cNvSpPr/>
            <p:nvPr/>
          </p:nvSpPr>
          <p:spPr>
            <a:xfrm rot="10800000">
              <a:off x="5427300" y="-11419"/>
              <a:ext cx="5164500" cy="5143500"/>
            </a:xfrm>
            <a:prstGeom prst="rtTriangl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520" name="Google Shape;520;p34"/>
            <p:cNvSpPr/>
            <p:nvPr/>
          </p:nvSpPr>
          <p:spPr>
            <a:xfrm rot="-8100410" flipH="1">
              <a:off x="7119560" y="1497006"/>
              <a:ext cx="1780000" cy="477721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521" name="Google Shape;521;p34"/>
            <p:cNvSpPr/>
            <p:nvPr/>
          </p:nvSpPr>
          <p:spPr>
            <a:xfrm rot="-8100000" flipH="1">
              <a:off x="8492184" y="3183918"/>
              <a:ext cx="996172" cy="114976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522" name="Google Shape;522;p34"/>
            <p:cNvSpPr/>
            <p:nvPr/>
          </p:nvSpPr>
          <p:spPr>
            <a:xfrm rot="10800000" flipH="1">
              <a:off x="6015289" y="824156"/>
              <a:ext cx="1596600" cy="1596600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523" name="Google Shape;523;p34"/>
            <p:cNvSpPr/>
            <p:nvPr/>
          </p:nvSpPr>
          <p:spPr>
            <a:xfrm rot="-8100000" flipH="1">
              <a:off x="6720959" y="124118"/>
              <a:ext cx="996172" cy="114976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524" name="Google Shape;524;p34"/>
            <p:cNvSpPr/>
            <p:nvPr/>
          </p:nvSpPr>
          <p:spPr>
            <a:xfrm rot="-8100410" flipH="1">
              <a:off x="4955884" y="238251"/>
              <a:ext cx="1780000" cy="326683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  <p:sp>
        <p:nvSpPr>
          <p:cNvPr id="14" name="Google Shape;510;p33"/>
          <p:cNvSpPr txBox="1">
            <a:spLocks noGrp="1"/>
          </p:cNvSpPr>
          <p:nvPr>
            <p:ph type="subTitle" idx="4294967295"/>
          </p:nvPr>
        </p:nvSpPr>
        <p:spPr>
          <a:xfrm>
            <a:off x="956907" y="2635054"/>
            <a:ext cx="6020369" cy="14073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92241"/>
                </a:solidFill>
                <a:latin typeface="+mj-lt"/>
              </a:rPr>
              <a:t>Штрафы за нарушения в наземном пассажирском транспорте (автобусы, троллейбусы, трамваи):</a:t>
            </a:r>
          </a:p>
          <a:p>
            <a:pPr marL="285750" indent="-285750">
              <a:buSzPct val="214000"/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92241"/>
                </a:solidFill>
                <a:latin typeface="+mj-lt"/>
              </a:rPr>
              <a:t>Проезд без оплаты — штраф 1500 руб.,</a:t>
            </a:r>
          </a:p>
          <a:p>
            <a:pPr marL="285750" indent="-285750">
              <a:buSzPct val="214000"/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92241"/>
                </a:solidFill>
                <a:latin typeface="+mj-lt"/>
              </a:rPr>
              <a:t>Проезд без подтверждения права на льготный или бесплатный проезд </a:t>
            </a:r>
            <a:r>
              <a:rPr lang="ru-RU" dirty="0">
                <a:solidFill>
                  <a:srgbClr val="092241"/>
                </a:solidFill>
                <a:latin typeface="+mj-lt"/>
              </a:rPr>
              <a:t>— </a:t>
            </a:r>
            <a:r>
              <a:rPr lang="ru-RU" dirty="0" smtClean="0">
                <a:solidFill>
                  <a:srgbClr val="092241"/>
                </a:solidFill>
                <a:latin typeface="+mj-lt"/>
              </a:rPr>
              <a:t>штраф 1000 руб.</a:t>
            </a:r>
          </a:p>
        </p:txBody>
      </p:sp>
      <p:sp>
        <p:nvSpPr>
          <p:cNvPr id="15" name="Google Shape;509;p33"/>
          <p:cNvSpPr txBox="1">
            <a:spLocks noGrp="1"/>
          </p:cNvSpPr>
          <p:nvPr>
            <p:ph type="subTitle" idx="1"/>
          </p:nvPr>
        </p:nvSpPr>
        <p:spPr>
          <a:xfrm>
            <a:off x="296647" y="868386"/>
            <a:ext cx="4708950" cy="15523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ru-RU" sz="1400" dirty="0">
                <a:latin typeface="+mj-lt"/>
              </a:rPr>
              <a:t>Штрафы за нарушения в </a:t>
            </a:r>
            <a:r>
              <a:rPr lang="ru-RU" sz="1400" dirty="0" smtClean="0">
                <a:latin typeface="+mj-lt"/>
              </a:rPr>
              <a:t>метрополитене:</a:t>
            </a:r>
            <a:endParaRPr lang="ru-RU" sz="1400" dirty="0">
              <a:latin typeface="+mj-lt"/>
            </a:endParaRPr>
          </a:p>
          <a:p>
            <a:pPr marL="285750" lvl="0" indent="-285750">
              <a:buSzPct val="214000"/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+mj-lt"/>
              </a:rPr>
              <a:t>Проезд без оплаты в метро </a:t>
            </a:r>
            <a:r>
              <a:rPr lang="ru-RU" sz="1400" dirty="0">
                <a:latin typeface="+mj-lt"/>
              </a:rPr>
              <a:t>— штраф 1000 руб.,</a:t>
            </a:r>
          </a:p>
          <a:p>
            <a:pPr marL="285750" indent="-285750">
              <a:buSzPct val="214000"/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+mj-lt"/>
              </a:rPr>
              <a:t>Провоз самокатов без использования чехлов (упаковки) — штраф от 300 </a:t>
            </a:r>
            <a:r>
              <a:rPr lang="ru-RU" sz="1400" dirty="0">
                <a:latin typeface="+mj-lt"/>
              </a:rPr>
              <a:t>до </a:t>
            </a:r>
            <a:r>
              <a:rPr lang="ru-RU" sz="1400" dirty="0" smtClean="0">
                <a:latin typeface="+mj-lt"/>
              </a:rPr>
              <a:t>2000 </a:t>
            </a:r>
            <a:r>
              <a:rPr lang="ru-RU" sz="1400" dirty="0">
                <a:latin typeface="+mj-lt"/>
              </a:rPr>
              <a:t>руб</a:t>
            </a:r>
            <a:r>
              <a:rPr lang="ru-RU" sz="1400" dirty="0" smtClean="0">
                <a:latin typeface="+mj-lt"/>
              </a:rPr>
              <a:t>.</a:t>
            </a:r>
            <a:endParaRPr lang="ru-RU" sz="1400" dirty="0">
              <a:latin typeface="+mj-lt"/>
            </a:endParaRPr>
          </a:p>
        </p:txBody>
      </p:sp>
      <p:sp>
        <p:nvSpPr>
          <p:cNvPr id="17" name="Google Shape;508;p33"/>
          <p:cNvSpPr txBox="1">
            <a:spLocks noGrp="1"/>
          </p:cNvSpPr>
          <p:nvPr>
            <p:ph type="title"/>
          </p:nvPr>
        </p:nvSpPr>
        <p:spPr>
          <a:xfrm>
            <a:off x="135467" y="78258"/>
            <a:ext cx="8554278" cy="65150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400" dirty="0" smtClean="0">
                <a:latin typeface="+mj-lt"/>
              </a:rPr>
              <a:t>Административная ответственность </a:t>
            </a:r>
            <a:endParaRPr sz="2400" dirty="0"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773" y="636366"/>
            <a:ext cx="2852948" cy="2847926"/>
          </a:xfrm>
          <a:prstGeom prst="ellipse">
            <a:avLst/>
          </a:prstGeom>
          <a:ln w="28575">
            <a:solidFill>
              <a:schemeClr val="accent5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32"/>
          <p:cNvSpPr txBox="1">
            <a:spLocks noGrp="1"/>
          </p:cNvSpPr>
          <p:nvPr>
            <p:ph type="title"/>
          </p:nvPr>
        </p:nvSpPr>
        <p:spPr>
          <a:xfrm>
            <a:off x="383790" y="163922"/>
            <a:ext cx="723620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dirty="0">
                <a:latin typeface="+mj-lt"/>
              </a:rPr>
              <a:t>Административная ответственность </a:t>
            </a:r>
            <a:endParaRPr dirty="0">
              <a:latin typeface="+mj-lt"/>
            </a:endParaRPr>
          </a:p>
        </p:txBody>
      </p:sp>
      <p:sp>
        <p:nvSpPr>
          <p:cNvPr id="496" name="Google Shape;496;p32"/>
          <p:cNvSpPr txBox="1">
            <a:spLocks noGrp="1"/>
          </p:cNvSpPr>
          <p:nvPr>
            <p:ph type="title" idx="5"/>
          </p:nvPr>
        </p:nvSpPr>
        <p:spPr>
          <a:xfrm>
            <a:off x="434263" y="1326761"/>
            <a:ext cx="709230" cy="17170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+mj-lt"/>
              </a:rPr>
              <a:t>01</a:t>
            </a:r>
            <a:endParaRPr dirty="0">
              <a:latin typeface="+mj-lt"/>
            </a:endParaRPr>
          </a:p>
        </p:txBody>
      </p:sp>
      <p:sp>
        <p:nvSpPr>
          <p:cNvPr id="498" name="Google Shape;498;p32"/>
          <p:cNvSpPr txBox="1">
            <a:spLocks noGrp="1"/>
          </p:cNvSpPr>
          <p:nvPr>
            <p:ph type="title" idx="7"/>
          </p:nvPr>
        </p:nvSpPr>
        <p:spPr>
          <a:xfrm>
            <a:off x="4644757" y="1326761"/>
            <a:ext cx="709230" cy="17170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j-lt"/>
              </a:rPr>
              <a:t>02</a:t>
            </a:r>
            <a:endParaRPr dirty="0">
              <a:latin typeface="+mj-lt"/>
            </a:endParaRPr>
          </a:p>
        </p:txBody>
      </p:sp>
      <p:sp>
        <p:nvSpPr>
          <p:cNvPr id="500" name="Google Shape;500;p32"/>
          <p:cNvSpPr txBox="1">
            <a:spLocks noGrp="1"/>
          </p:cNvSpPr>
          <p:nvPr>
            <p:ph type="subTitle" idx="9"/>
          </p:nvPr>
        </p:nvSpPr>
        <p:spPr>
          <a:xfrm>
            <a:off x="1256577" y="1052274"/>
            <a:ext cx="3388180" cy="255231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ru-RU" sz="1600" dirty="0">
                <a:latin typeface="+mj-lt"/>
              </a:rPr>
              <a:t>Протоколы </a:t>
            </a:r>
            <a:endParaRPr lang="ru-RU" sz="1600" dirty="0" smtClean="0">
              <a:latin typeface="+mj-lt"/>
            </a:endParaRPr>
          </a:p>
          <a:p>
            <a:pPr marL="0" indent="0"/>
            <a:r>
              <a:rPr lang="ru-RU" sz="1600" dirty="0" smtClean="0">
                <a:latin typeface="+mj-lt"/>
              </a:rPr>
              <a:t>об </a:t>
            </a:r>
            <a:r>
              <a:rPr lang="ru-RU" sz="1600" dirty="0">
                <a:latin typeface="+mj-lt"/>
              </a:rPr>
              <a:t>административных правонарушениях по статьям 40 и 41 Закона № 273-70 направляются для рассмотрения и принятия мер в </a:t>
            </a:r>
            <a:r>
              <a:rPr lang="ru-RU" sz="1600" dirty="0" smtClean="0">
                <a:latin typeface="+mj-lt"/>
              </a:rPr>
              <a:t>административные комиссии, комиссии </a:t>
            </a:r>
            <a:r>
              <a:rPr lang="ru-RU" sz="1600" dirty="0">
                <a:latin typeface="+mj-lt"/>
              </a:rPr>
              <a:t>по делам несовершеннолетних и защите их </a:t>
            </a:r>
            <a:r>
              <a:rPr lang="ru-RU" sz="1600" dirty="0" smtClean="0">
                <a:latin typeface="+mj-lt"/>
              </a:rPr>
              <a:t>прав </a:t>
            </a:r>
            <a:endParaRPr sz="1600" dirty="0">
              <a:latin typeface="+mj-lt"/>
            </a:endParaRPr>
          </a:p>
        </p:txBody>
      </p:sp>
      <p:sp>
        <p:nvSpPr>
          <p:cNvPr id="501" name="Google Shape;501;p32"/>
          <p:cNvSpPr txBox="1">
            <a:spLocks noGrp="1"/>
          </p:cNvSpPr>
          <p:nvPr>
            <p:ph type="subTitle" idx="13"/>
          </p:nvPr>
        </p:nvSpPr>
        <p:spPr>
          <a:xfrm>
            <a:off x="5487627" y="1052274"/>
            <a:ext cx="3602634" cy="181740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ru-RU" sz="1600" dirty="0">
                <a:latin typeface="+mj-lt"/>
              </a:rPr>
              <a:t>Комиссии </a:t>
            </a:r>
            <a:r>
              <a:rPr lang="ru-RU" sz="1600" dirty="0" smtClean="0">
                <a:latin typeface="+mj-lt"/>
              </a:rPr>
              <a:t>рассматривают дела </a:t>
            </a:r>
          </a:p>
          <a:p>
            <a:pPr marL="0" lvl="0" indent="0"/>
            <a:r>
              <a:rPr lang="ru-RU" sz="1600" dirty="0" smtClean="0">
                <a:latin typeface="+mj-lt"/>
              </a:rPr>
              <a:t>и назначают штраф, проводят </a:t>
            </a:r>
            <a:r>
              <a:rPr lang="ru-RU" sz="1600" dirty="0">
                <a:latin typeface="+mj-lt"/>
              </a:rPr>
              <a:t>комплексную проработку причин правонарушений с детьми </a:t>
            </a:r>
            <a:endParaRPr lang="ru-RU" sz="1600" dirty="0" smtClean="0">
              <a:latin typeface="+mj-lt"/>
            </a:endParaRPr>
          </a:p>
          <a:p>
            <a:pPr marL="0" lvl="0" indent="0"/>
            <a:r>
              <a:rPr lang="ru-RU" sz="1600" dirty="0" smtClean="0">
                <a:latin typeface="+mj-lt"/>
              </a:rPr>
              <a:t>и </a:t>
            </a:r>
            <a:r>
              <a:rPr lang="ru-RU" sz="1600" dirty="0">
                <a:latin typeface="+mj-lt"/>
              </a:rPr>
              <a:t>родителями в целях недопущения асоциального поведения </a:t>
            </a:r>
            <a:r>
              <a:rPr lang="ru-RU" sz="1600" dirty="0" smtClean="0">
                <a:latin typeface="+mj-lt"/>
              </a:rPr>
              <a:t>подростков</a:t>
            </a:r>
            <a:endParaRPr sz="1600" dirty="0">
              <a:latin typeface="+mj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21886" y="3666261"/>
            <a:ext cx="4440000" cy="944600"/>
          </a:xfrm>
          <a:prstGeom prst="rect">
            <a:avLst/>
          </a:prstGeom>
          <a:solidFill>
            <a:srgbClr val="0922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latin typeface="+mj-lt"/>
              </a:rPr>
              <a:t>Соблюдение правил пользования — важный элемент в сохранении качества обслуживания пассажиров и уровня безопасности </a:t>
            </a:r>
            <a:r>
              <a:rPr lang="ru-RU" b="1" dirty="0" smtClean="0">
                <a:latin typeface="+mj-lt"/>
              </a:rPr>
              <a:t>перевозок</a:t>
            </a:r>
            <a:endParaRPr lang="ru-RU" dirty="0">
              <a:latin typeface="+mj-lt"/>
            </a:endParaRPr>
          </a:p>
        </p:txBody>
      </p:sp>
      <p:sp>
        <p:nvSpPr>
          <p:cNvPr id="5" name="Прямоугольный треугольник 4"/>
          <p:cNvSpPr/>
          <p:nvPr/>
        </p:nvSpPr>
        <p:spPr>
          <a:xfrm>
            <a:off x="0" y="3359426"/>
            <a:ext cx="2676939" cy="1784074"/>
          </a:xfrm>
          <a:prstGeom prst="rtTriangl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 rot="2014857">
            <a:off x="1204324" y="4930881"/>
            <a:ext cx="1606761" cy="337930"/>
          </a:xfrm>
          <a:prstGeom prst="flowChartTerminator">
            <a:avLst/>
          </a:prstGeom>
          <a:solidFill>
            <a:srgbClr val="B7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8" name="Блок-схема: знак завершения 7"/>
          <p:cNvSpPr/>
          <p:nvPr/>
        </p:nvSpPr>
        <p:spPr>
          <a:xfrm rot="1918958">
            <a:off x="-461921" y="3284933"/>
            <a:ext cx="1133061" cy="253660"/>
          </a:xfrm>
          <a:prstGeom prst="flowChartTerminator">
            <a:avLst/>
          </a:prstGeom>
          <a:solidFill>
            <a:srgbClr val="6194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 rot="2146130">
            <a:off x="-729738" y="3667476"/>
            <a:ext cx="1046922" cy="224650"/>
          </a:xfrm>
          <a:prstGeom prst="flowChartTerminator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32521" y="3435244"/>
            <a:ext cx="1205948" cy="1183138"/>
          </a:xfrm>
          <a:prstGeom prst="ellipse">
            <a:avLst/>
          </a:prstGeom>
          <a:noFill/>
          <a:ln w="9525" cap="flat" cmpd="sng" algn="ctr">
            <a:solidFill>
              <a:schemeClr val="accent1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1684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7" name="Google Shape;1037;p55"/>
          <p:cNvGrpSpPr/>
          <p:nvPr/>
        </p:nvGrpSpPr>
        <p:grpSpPr>
          <a:xfrm>
            <a:off x="3979500" y="7000"/>
            <a:ext cx="5164500" cy="5143500"/>
            <a:chOff x="3979500" y="7000"/>
            <a:chExt cx="5164500" cy="5143500"/>
          </a:xfrm>
        </p:grpSpPr>
        <p:sp>
          <p:nvSpPr>
            <p:cNvPr id="1038" name="Google Shape;1038;p55"/>
            <p:cNvSpPr/>
            <p:nvPr/>
          </p:nvSpPr>
          <p:spPr>
            <a:xfrm flipH="1">
              <a:off x="3979500" y="7000"/>
              <a:ext cx="5164500" cy="5143500"/>
            </a:xfrm>
            <a:prstGeom prst="rtTriangl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grpSp>
          <p:nvGrpSpPr>
            <p:cNvPr id="1039" name="Google Shape;1039;p55"/>
            <p:cNvGrpSpPr/>
            <p:nvPr/>
          </p:nvGrpSpPr>
          <p:grpSpPr>
            <a:xfrm>
              <a:off x="4666284" y="607516"/>
              <a:ext cx="4153104" cy="4001055"/>
              <a:chOff x="4666284" y="607516"/>
              <a:chExt cx="4153104" cy="4001055"/>
            </a:xfrm>
          </p:grpSpPr>
          <p:sp>
            <p:nvSpPr>
              <p:cNvPr id="1040" name="Google Shape;1040;p55"/>
              <p:cNvSpPr/>
              <p:nvPr/>
            </p:nvSpPr>
            <p:spPr>
              <a:xfrm rot="-2699590">
                <a:off x="4521184" y="3647078"/>
                <a:ext cx="1780000" cy="326683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1041" name="Google Shape;1041;p55"/>
              <p:cNvSpPr/>
              <p:nvPr/>
            </p:nvSpPr>
            <p:spPr>
              <a:xfrm rot="-2699590">
                <a:off x="7184489" y="2245051"/>
                <a:ext cx="1780000" cy="326683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1042" name="Google Shape;1042;p55"/>
              <p:cNvSpPr/>
              <p:nvPr/>
            </p:nvSpPr>
            <p:spPr>
              <a:xfrm rot="-2699590">
                <a:off x="6716516" y="1166805"/>
                <a:ext cx="1780000" cy="477721"/>
              </a:xfrm>
              <a:prstGeom prst="roundRect">
                <a:avLst>
                  <a:gd name="adj" fmla="val 5000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1043" name="Google Shape;1043;p55"/>
              <p:cNvSpPr/>
              <p:nvPr/>
            </p:nvSpPr>
            <p:spPr>
              <a:xfrm rot="-2699590">
                <a:off x="5940285" y="3571560"/>
                <a:ext cx="1780000" cy="477721"/>
              </a:xfrm>
              <a:prstGeom prst="roundRect">
                <a:avLst>
                  <a:gd name="adj" fmla="val 5000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1044" name="Google Shape;1044;p55"/>
              <p:cNvSpPr/>
              <p:nvPr/>
            </p:nvSpPr>
            <p:spPr>
              <a:xfrm>
                <a:off x="6777914" y="2891181"/>
                <a:ext cx="1596600" cy="1596600"/>
              </a:xfrm>
              <a:prstGeom prst="ellipse">
                <a:avLst/>
              </a:prstGeom>
              <a:noFill/>
              <a:ln w="9525" cap="flat" cmpd="sng">
                <a:solidFill>
                  <a:schemeClr val="lt1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</p:grpSp>
      <p:sp>
        <p:nvSpPr>
          <p:cNvPr id="1045" name="Google Shape;1045;p55"/>
          <p:cNvSpPr txBox="1">
            <a:spLocks noGrp="1"/>
          </p:cNvSpPr>
          <p:nvPr>
            <p:ph type="title"/>
          </p:nvPr>
        </p:nvSpPr>
        <p:spPr>
          <a:xfrm>
            <a:off x="352198" y="787448"/>
            <a:ext cx="4632600" cy="227820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+mj-lt"/>
              </a:rPr>
              <a:t>Спасибо </a:t>
            </a:r>
            <a:br>
              <a:rPr lang="ru-RU" dirty="0" smtClean="0">
                <a:latin typeface="+mj-lt"/>
              </a:rPr>
            </a:br>
            <a:r>
              <a:rPr lang="ru-RU" dirty="0" smtClean="0">
                <a:latin typeface="+mj-lt"/>
              </a:rPr>
              <a:t>за внимание</a:t>
            </a:r>
            <a:endParaRPr dirty="0">
              <a:latin typeface="+mj-lt"/>
            </a:endParaRPr>
          </a:p>
        </p:txBody>
      </p:sp>
      <p:grpSp>
        <p:nvGrpSpPr>
          <p:cNvPr id="1070" name="Google Shape;1070;p55"/>
          <p:cNvGrpSpPr/>
          <p:nvPr/>
        </p:nvGrpSpPr>
        <p:grpSpPr>
          <a:xfrm>
            <a:off x="5405445" y="1044251"/>
            <a:ext cx="3283337" cy="3291131"/>
            <a:chOff x="5405445" y="1044251"/>
            <a:chExt cx="3283337" cy="3291131"/>
          </a:xfrm>
        </p:grpSpPr>
        <p:sp>
          <p:nvSpPr>
            <p:cNvPr id="1071" name="Google Shape;1071;p55"/>
            <p:cNvSpPr/>
            <p:nvPr/>
          </p:nvSpPr>
          <p:spPr>
            <a:xfrm rot="-2700000">
              <a:off x="7797846" y="1379613"/>
              <a:ext cx="996172" cy="114976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072" name="Google Shape;1072;p55"/>
            <p:cNvSpPr/>
            <p:nvPr/>
          </p:nvSpPr>
          <p:spPr>
            <a:xfrm rot="-2700000">
              <a:off x="5300209" y="3885044"/>
              <a:ext cx="996172" cy="114976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xmlns="" id="{91637613-0C60-4F60-3020-761D7CACC81D}"/>
              </a:ext>
            </a:extLst>
          </p:cNvPr>
          <p:cNvGrpSpPr/>
          <p:nvPr/>
        </p:nvGrpSpPr>
        <p:grpSpPr>
          <a:xfrm>
            <a:off x="215496" y="187034"/>
            <a:ext cx="1246397" cy="559724"/>
            <a:chOff x="10327010" y="4053093"/>
            <a:chExt cx="1534027" cy="68889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598A2600-788F-A490-1BCE-4041BA8F3923}"/>
                </a:ext>
              </a:extLst>
            </p:cNvPr>
            <p:cNvSpPr txBox="1"/>
            <p:nvPr/>
          </p:nvSpPr>
          <p:spPr>
            <a:xfrm>
              <a:off x="10663508" y="4074661"/>
              <a:ext cx="1197529" cy="667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731" dirty="0">
                  <a:latin typeface="+mj-lt"/>
                </a:rPr>
                <a:t>ПРАВИТЕЛЬСТВО </a:t>
              </a:r>
              <a:br>
                <a:rPr lang="ru-RU" sz="731" dirty="0">
                  <a:latin typeface="+mj-lt"/>
                </a:rPr>
              </a:br>
              <a:r>
                <a:rPr lang="ru-RU" sz="731" dirty="0">
                  <a:latin typeface="+mj-lt"/>
                </a:rPr>
                <a:t>САНКТ-ПЕТЕРБУРГА</a:t>
              </a:r>
            </a:p>
          </p:txBody>
        </p:sp>
        <p:pic>
          <p:nvPicPr>
            <p:cNvPr id="40" name="Рисунок 39">
              <a:extLst>
                <a:ext uri="{FF2B5EF4-FFF2-40B4-BE49-F238E27FC236}">
                  <a16:creationId xmlns:a16="http://schemas.microsoft.com/office/drawing/2014/main" xmlns="" id="{89FF8772-CA81-A881-464C-7868A19B32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327010" y="4053093"/>
              <a:ext cx="336498" cy="388758"/>
            </a:xfrm>
            <a:prstGeom prst="rect">
              <a:avLst/>
            </a:prstGeom>
          </p:spPr>
        </p:pic>
      </p:grpSp>
      <p:sp>
        <p:nvSpPr>
          <p:cNvPr id="3" name="Прямоугольник 2"/>
          <p:cNvSpPr/>
          <p:nvPr/>
        </p:nvSpPr>
        <p:spPr>
          <a:xfrm>
            <a:off x="604698" y="3420533"/>
            <a:ext cx="3777612" cy="1134651"/>
          </a:xfrm>
          <a:prstGeom prst="rect">
            <a:avLst/>
          </a:prstGeom>
          <a:solidFill>
            <a:srgbClr val="0922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+mj-lt"/>
              </a:rPr>
              <a:t>НЕ ЗАБЫВАЙТЕ ОПЛАЧИВАТЬ ПРОЕЗД</a:t>
            </a:r>
            <a:endParaRPr lang="ru-RU" dirty="0">
              <a:latin typeface="+mj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usiness Administration School Center by Slidesgo">
  <a:themeElements>
    <a:clrScheme name="Simple Light">
      <a:dk1>
        <a:srgbClr val="092241"/>
      </a:dk1>
      <a:lt1>
        <a:srgbClr val="F8F8F8"/>
      </a:lt1>
      <a:dk2>
        <a:srgbClr val="B7B7B7"/>
      </a:dk2>
      <a:lt2>
        <a:srgbClr val="6194E6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922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</TotalTime>
  <Words>449</Words>
  <Application>Microsoft Office PowerPoint</Application>
  <PresentationFormat>Экран (16:9)</PresentationFormat>
  <Paragraphs>68</Paragraphs>
  <Slides>9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Business Administration School Center by Slidesgo</vt:lpstr>
      <vt:lpstr>Оплата проезда  в транспорте  Санкт-Петербурга</vt:lpstr>
      <vt:lpstr>Оплата проезда в автобусах, трамваях  и троллейбусах</vt:lpstr>
      <vt:lpstr>Оплату проезда в наземном транспорте проверяют контролеры-ревизоры</vt:lpstr>
      <vt:lpstr>Оплата проезда в метрополитене</vt:lpstr>
      <vt:lpstr>Контроль  в метрополитене</vt:lpstr>
      <vt:lpstr>Административная ответственность</vt:lpstr>
      <vt:lpstr>Административная ответственность </vt:lpstr>
      <vt:lpstr>Административная ответственность </vt:lpstr>
      <vt:lpstr>Спасибо 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Оплата проезда в транспорте Санкт-Петербурга</dc:title>
  <dc:creator>Шумилина Алена Константиновна</dc:creator>
  <cp:lastModifiedBy>Горина Марианна Александровна</cp:lastModifiedBy>
  <cp:revision>59</cp:revision>
  <dcterms:modified xsi:type="dcterms:W3CDTF">2025-10-07T07:32:53Z</dcterms:modified>
</cp:coreProperties>
</file>